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307" r:id="rId7"/>
    <p:sldId id="311" r:id="rId8"/>
    <p:sldId id="276" r:id="rId9"/>
    <p:sldId id="302" r:id="rId10"/>
    <p:sldId id="277" r:id="rId11"/>
    <p:sldId id="298" r:id="rId12"/>
    <p:sldId id="278" r:id="rId13"/>
    <p:sldId id="283" r:id="rId14"/>
    <p:sldId id="308" r:id="rId15"/>
    <p:sldId id="289" r:id="rId16"/>
    <p:sldId id="305" r:id="rId17"/>
    <p:sldId id="290" r:id="rId18"/>
    <p:sldId id="294" r:id="rId19"/>
    <p:sldId id="303" r:id="rId20"/>
    <p:sldId id="304" r:id="rId21"/>
    <p:sldId id="295" r:id="rId22"/>
    <p:sldId id="306" r:id="rId23"/>
    <p:sldId id="288" r:id="rId24"/>
    <p:sldId id="286" r:id="rId25"/>
    <p:sldId id="310" r:id="rId26"/>
  </p:sldIdLst>
  <p:sldSz cx="13004800" cy="9753600"/>
  <p:notesSz cx="7099300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1F3"/>
    <a:srgbClr val="FFFFFF"/>
    <a:srgbClr val="B2DE82"/>
    <a:srgbClr val="EA82AC"/>
    <a:srgbClr val="7C7C7C"/>
    <a:srgbClr val="00985F"/>
    <a:srgbClr val="0099DA"/>
    <a:srgbClr val="D02267"/>
    <a:srgbClr val="F2B700"/>
    <a:srgbClr val="269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4901" autoAdjust="0"/>
  </p:normalViewPr>
  <p:slideViewPr>
    <p:cSldViewPr snapToGrid="0">
      <p:cViewPr varScale="1">
        <p:scale>
          <a:sx n="51" d="100"/>
          <a:sy n="51" d="100"/>
        </p:scale>
        <p:origin x="1771" y="58"/>
      </p:cViewPr>
      <p:guideLst/>
    </p:cSldViewPr>
  </p:slideViewPr>
  <p:outlineViewPr>
    <p:cViewPr>
      <p:scale>
        <a:sx n="33" d="100"/>
        <a:sy n="33" d="100"/>
      </p:scale>
      <p:origin x="0" y="-15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46574" y="4861441"/>
            <a:ext cx="5206153" cy="4605576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7472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33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07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804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95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05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14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3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7404100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4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4" name="Bild"/>
          <p:cNvSpPr>
            <a:spLocks noGrp="1"/>
          </p:cNvSpPr>
          <p:nvPr>
            <p:ph type="pic" sz="quarter" idx="13"/>
          </p:nvPr>
        </p:nvSpPr>
        <p:spPr>
          <a:xfrm>
            <a:off x="7759700" y="2857500"/>
            <a:ext cx="3873500" cy="6547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5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62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67564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99381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1963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Untertitel -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xt"/>
          <p:cNvSpPr txBox="1">
            <a:spLocks noGrp="1"/>
          </p:cNvSpPr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57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text"/>
          <p:cNvSpPr txBox="1">
            <a:spLocks noGrp="1"/>
          </p:cNvSpPr>
          <p:nvPr>
            <p:ph type="title" hasCustomPrompt="1"/>
          </p:nvPr>
        </p:nvSpPr>
        <p:spPr>
          <a:xfrm>
            <a:off x="355600" y="254000"/>
            <a:ext cx="8594081" cy="8479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cap="none"/>
            </a:lvl1pPr>
          </a:lstStyle>
          <a:p>
            <a:r>
              <a:rPr lang="fr-CH" dirty="0" err="1"/>
              <a:t>Titeltext</a:t>
            </a:r>
            <a:endParaRPr lang="fr-CH" dirty="0"/>
          </a:p>
        </p:txBody>
      </p:sp>
      <p:sp>
        <p:nvSpPr>
          <p:cNvPr id="41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Untertitel - Foto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3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2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85622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41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87317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50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numCol="2" spcCol="614680" anchor="t"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0519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18838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7043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eer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650094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349989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- Oben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57852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eltext"/>
          <p:cNvSpPr txBox="1">
            <a:spLocks noGrp="1"/>
          </p:cNvSpPr>
          <p:nvPr>
            <p:ph type="title"/>
          </p:nvPr>
        </p:nvSpPr>
        <p:spPr>
          <a:xfrm>
            <a:off x="355600" y="3225800"/>
            <a:ext cx="122936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9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399822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05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8977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50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numCol="2" spcCol="614680" anchor="t"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Horizont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14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70186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05173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Vertik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3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18553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4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4" name="Bild"/>
          <p:cNvSpPr>
            <a:spLocks noGrp="1"/>
          </p:cNvSpPr>
          <p:nvPr>
            <p:ph type="pic" sz="quarter" idx="13"/>
          </p:nvPr>
        </p:nvSpPr>
        <p:spPr>
          <a:xfrm>
            <a:off x="7759700" y="2857500"/>
            <a:ext cx="3873500" cy="6547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066687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5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83717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62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67564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016379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756694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eltext"/>
          <p:cNvSpPr txBox="1">
            <a:spLocks noGrp="1"/>
          </p:cNvSpPr>
          <p:nvPr>
            <p:ph type="title"/>
          </p:nvPr>
        </p:nvSpPr>
        <p:spPr>
          <a:xfrm>
            <a:off x="355600" y="3225800"/>
            <a:ext cx="122936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9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254000"/>
            <a:ext cx="12293600" cy="923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355599" y="254000"/>
            <a:ext cx="859408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rPr lang="fr-CH" dirty="0" err="1"/>
              <a:t>Titeltext</a:t>
            </a:r>
            <a:endParaRPr lang="fr-CH" dirty="0"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5" name="Unknown.jpeg" descr="Unknown.jpeg"/>
          <p:cNvPicPr>
            <a:picLocks noChangeAspect="1"/>
          </p:cNvPicPr>
          <p:nvPr userDrawn="1"/>
        </p:nvPicPr>
        <p:blipFill rotWithShape="1">
          <a:blip r:embed="rId20">
            <a:alphaModFix amt="25000"/>
          </a:blip>
          <a:srcRect t="41794" b="20692"/>
          <a:stretch/>
        </p:blipFill>
        <p:spPr>
          <a:xfrm>
            <a:off x="-21878" y="0"/>
            <a:ext cx="13048457" cy="251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0"/>
                </a:moveTo>
                <a:lnTo>
                  <a:pt x="0" y="6247"/>
                </a:lnTo>
                <a:lnTo>
                  <a:pt x="0" y="12496"/>
                </a:lnTo>
                <a:lnTo>
                  <a:pt x="115" y="12598"/>
                </a:lnTo>
                <a:cubicBezTo>
                  <a:pt x="202" y="12675"/>
                  <a:pt x="231" y="12740"/>
                  <a:pt x="237" y="12861"/>
                </a:cubicBezTo>
                <a:cubicBezTo>
                  <a:pt x="241" y="12949"/>
                  <a:pt x="259" y="13085"/>
                  <a:pt x="275" y="13164"/>
                </a:cubicBezTo>
                <a:cubicBezTo>
                  <a:pt x="296" y="13267"/>
                  <a:pt x="295" y="13366"/>
                  <a:pt x="275" y="13512"/>
                </a:cubicBezTo>
                <a:cubicBezTo>
                  <a:pt x="246" y="13713"/>
                  <a:pt x="247" y="13715"/>
                  <a:pt x="336" y="13715"/>
                </a:cubicBezTo>
                <a:cubicBezTo>
                  <a:pt x="385" y="13715"/>
                  <a:pt x="441" y="13761"/>
                  <a:pt x="459" y="13815"/>
                </a:cubicBezTo>
                <a:cubicBezTo>
                  <a:pt x="478" y="13870"/>
                  <a:pt x="507" y="13915"/>
                  <a:pt x="524" y="13915"/>
                </a:cubicBezTo>
                <a:cubicBezTo>
                  <a:pt x="577" y="13915"/>
                  <a:pt x="778" y="14461"/>
                  <a:pt x="823" y="14725"/>
                </a:cubicBezTo>
                <a:cubicBezTo>
                  <a:pt x="890" y="15120"/>
                  <a:pt x="875" y="15434"/>
                  <a:pt x="768" y="15931"/>
                </a:cubicBezTo>
                <a:cubicBezTo>
                  <a:pt x="691" y="16285"/>
                  <a:pt x="682" y="16361"/>
                  <a:pt x="723" y="16308"/>
                </a:cubicBezTo>
                <a:cubicBezTo>
                  <a:pt x="751" y="16271"/>
                  <a:pt x="790" y="16195"/>
                  <a:pt x="809" y="16139"/>
                </a:cubicBezTo>
                <a:cubicBezTo>
                  <a:pt x="848" y="16023"/>
                  <a:pt x="960" y="16000"/>
                  <a:pt x="985" y="16101"/>
                </a:cubicBezTo>
                <a:cubicBezTo>
                  <a:pt x="995" y="16138"/>
                  <a:pt x="1018" y="16168"/>
                  <a:pt x="1038" y="16168"/>
                </a:cubicBezTo>
                <a:cubicBezTo>
                  <a:pt x="1148" y="16168"/>
                  <a:pt x="1836" y="17426"/>
                  <a:pt x="1836" y="17628"/>
                </a:cubicBezTo>
                <a:cubicBezTo>
                  <a:pt x="1836" y="17658"/>
                  <a:pt x="1870" y="17776"/>
                  <a:pt x="1912" y="17889"/>
                </a:cubicBezTo>
                <a:cubicBezTo>
                  <a:pt x="2038" y="18226"/>
                  <a:pt x="2241" y="19308"/>
                  <a:pt x="2241" y="19639"/>
                </a:cubicBezTo>
                <a:cubicBezTo>
                  <a:pt x="2241" y="19931"/>
                  <a:pt x="2304" y="19975"/>
                  <a:pt x="2463" y="19792"/>
                </a:cubicBezTo>
                <a:cubicBezTo>
                  <a:pt x="2542" y="19701"/>
                  <a:pt x="2630" y="19605"/>
                  <a:pt x="2659" y="19579"/>
                </a:cubicBezTo>
                <a:cubicBezTo>
                  <a:pt x="2755" y="19494"/>
                  <a:pt x="3089" y="19348"/>
                  <a:pt x="3186" y="19348"/>
                </a:cubicBezTo>
                <a:cubicBezTo>
                  <a:pt x="3400" y="19350"/>
                  <a:pt x="3875" y="19728"/>
                  <a:pt x="4003" y="19998"/>
                </a:cubicBezTo>
                <a:cubicBezTo>
                  <a:pt x="4029" y="20053"/>
                  <a:pt x="4050" y="20190"/>
                  <a:pt x="4050" y="20303"/>
                </a:cubicBezTo>
                <a:cubicBezTo>
                  <a:pt x="4050" y="20416"/>
                  <a:pt x="4063" y="20551"/>
                  <a:pt x="4077" y="20606"/>
                </a:cubicBezTo>
                <a:cubicBezTo>
                  <a:pt x="4097" y="20680"/>
                  <a:pt x="4103" y="20645"/>
                  <a:pt x="4103" y="20466"/>
                </a:cubicBezTo>
                <a:cubicBezTo>
                  <a:pt x="4104" y="20222"/>
                  <a:pt x="4210" y="19349"/>
                  <a:pt x="4278" y="19028"/>
                </a:cubicBezTo>
                <a:cubicBezTo>
                  <a:pt x="4346" y="18704"/>
                  <a:pt x="4582" y="18029"/>
                  <a:pt x="4722" y="17757"/>
                </a:cubicBezTo>
                <a:cubicBezTo>
                  <a:pt x="4798" y="17610"/>
                  <a:pt x="4860" y="17510"/>
                  <a:pt x="4860" y="17535"/>
                </a:cubicBezTo>
                <a:cubicBezTo>
                  <a:pt x="4860" y="17559"/>
                  <a:pt x="4882" y="17536"/>
                  <a:pt x="4908" y="17483"/>
                </a:cubicBezTo>
                <a:cubicBezTo>
                  <a:pt x="4962" y="17373"/>
                  <a:pt x="5160" y="17164"/>
                  <a:pt x="5363" y="17004"/>
                </a:cubicBezTo>
                <a:cubicBezTo>
                  <a:pt x="5578" y="16836"/>
                  <a:pt x="5882" y="16862"/>
                  <a:pt x="6127" y="17069"/>
                </a:cubicBezTo>
                <a:cubicBezTo>
                  <a:pt x="6360" y="17265"/>
                  <a:pt x="6607" y="17539"/>
                  <a:pt x="6620" y="17615"/>
                </a:cubicBezTo>
                <a:cubicBezTo>
                  <a:pt x="6624" y="17644"/>
                  <a:pt x="6674" y="17743"/>
                  <a:pt x="6731" y="17836"/>
                </a:cubicBezTo>
                <a:cubicBezTo>
                  <a:pt x="6871" y="18068"/>
                  <a:pt x="7142" y="18966"/>
                  <a:pt x="7205" y="19411"/>
                </a:cubicBezTo>
                <a:cubicBezTo>
                  <a:pt x="7307" y="20131"/>
                  <a:pt x="7320" y="20314"/>
                  <a:pt x="7312" y="20954"/>
                </a:cubicBezTo>
                <a:cubicBezTo>
                  <a:pt x="7307" y="21364"/>
                  <a:pt x="7314" y="21593"/>
                  <a:pt x="7328" y="21598"/>
                </a:cubicBezTo>
                <a:cubicBezTo>
                  <a:pt x="7336" y="21600"/>
                  <a:pt x="7347" y="21522"/>
                  <a:pt x="7359" y="21352"/>
                </a:cubicBezTo>
                <a:cubicBezTo>
                  <a:pt x="7389" y="20947"/>
                  <a:pt x="7489" y="20766"/>
                  <a:pt x="7803" y="20553"/>
                </a:cubicBezTo>
                <a:cubicBezTo>
                  <a:pt x="7901" y="20486"/>
                  <a:pt x="8399" y="20520"/>
                  <a:pt x="8430" y="20595"/>
                </a:cubicBezTo>
                <a:cubicBezTo>
                  <a:pt x="8447" y="20638"/>
                  <a:pt x="8484" y="20674"/>
                  <a:pt x="8511" y="20674"/>
                </a:cubicBezTo>
                <a:cubicBezTo>
                  <a:pt x="8569" y="20674"/>
                  <a:pt x="8817" y="20970"/>
                  <a:pt x="8842" y="21069"/>
                </a:cubicBezTo>
                <a:cubicBezTo>
                  <a:pt x="8872" y="21188"/>
                  <a:pt x="8962" y="21142"/>
                  <a:pt x="8994" y="20988"/>
                </a:cubicBezTo>
                <a:cubicBezTo>
                  <a:pt x="9011" y="20906"/>
                  <a:pt x="9066" y="20714"/>
                  <a:pt x="9116" y="20562"/>
                </a:cubicBezTo>
                <a:cubicBezTo>
                  <a:pt x="9166" y="20411"/>
                  <a:pt x="9207" y="20260"/>
                  <a:pt x="9207" y="20227"/>
                </a:cubicBezTo>
                <a:cubicBezTo>
                  <a:pt x="9207" y="20162"/>
                  <a:pt x="9361" y="19865"/>
                  <a:pt x="9380" y="19893"/>
                </a:cubicBezTo>
                <a:cubicBezTo>
                  <a:pt x="9387" y="19903"/>
                  <a:pt x="9420" y="19844"/>
                  <a:pt x="9456" y="19763"/>
                </a:cubicBezTo>
                <a:cubicBezTo>
                  <a:pt x="9558" y="19527"/>
                  <a:pt x="9849" y="19264"/>
                  <a:pt x="10056" y="19221"/>
                </a:cubicBezTo>
                <a:lnTo>
                  <a:pt x="10242" y="19182"/>
                </a:lnTo>
                <a:lnTo>
                  <a:pt x="10276" y="18818"/>
                </a:lnTo>
                <a:cubicBezTo>
                  <a:pt x="10295" y="18618"/>
                  <a:pt x="10358" y="18241"/>
                  <a:pt x="10417" y="17980"/>
                </a:cubicBezTo>
                <a:cubicBezTo>
                  <a:pt x="10609" y="17125"/>
                  <a:pt x="10817" y="16632"/>
                  <a:pt x="10987" y="16632"/>
                </a:cubicBezTo>
                <a:lnTo>
                  <a:pt x="11061" y="16632"/>
                </a:lnTo>
                <a:lnTo>
                  <a:pt x="10946" y="16321"/>
                </a:lnTo>
                <a:cubicBezTo>
                  <a:pt x="10882" y="16150"/>
                  <a:pt x="10826" y="15950"/>
                  <a:pt x="10821" y="15874"/>
                </a:cubicBezTo>
                <a:cubicBezTo>
                  <a:pt x="10803" y="15592"/>
                  <a:pt x="10856" y="15232"/>
                  <a:pt x="10949" y="15002"/>
                </a:cubicBezTo>
                <a:cubicBezTo>
                  <a:pt x="11034" y="14792"/>
                  <a:pt x="11059" y="14768"/>
                  <a:pt x="11206" y="14758"/>
                </a:cubicBezTo>
                <a:cubicBezTo>
                  <a:pt x="11362" y="14748"/>
                  <a:pt x="11372" y="14758"/>
                  <a:pt x="11479" y="15020"/>
                </a:cubicBezTo>
                <a:cubicBezTo>
                  <a:pt x="11572" y="15249"/>
                  <a:pt x="11590" y="15336"/>
                  <a:pt x="11593" y="15581"/>
                </a:cubicBezTo>
                <a:cubicBezTo>
                  <a:pt x="11595" y="15740"/>
                  <a:pt x="11587" y="15958"/>
                  <a:pt x="11575" y="16068"/>
                </a:cubicBezTo>
                <a:lnTo>
                  <a:pt x="11552" y="16267"/>
                </a:lnTo>
                <a:lnTo>
                  <a:pt x="11634" y="16076"/>
                </a:lnTo>
                <a:cubicBezTo>
                  <a:pt x="11724" y="15863"/>
                  <a:pt x="11785" y="15861"/>
                  <a:pt x="12150" y="16056"/>
                </a:cubicBezTo>
                <a:cubicBezTo>
                  <a:pt x="12530" y="16259"/>
                  <a:pt x="12914" y="16932"/>
                  <a:pt x="13084" y="17691"/>
                </a:cubicBezTo>
                <a:cubicBezTo>
                  <a:pt x="13112" y="17819"/>
                  <a:pt x="13150" y="17953"/>
                  <a:pt x="13166" y="17989"/>
                </a:cubicBezTo>
                <a:cubicBezTo>
                  <a:pt x="13183" y="18026"/>
                  <a:pt x="13224" y="18258"/>
                  <a:pt x="13256" y="18504"/>
                </a:cubicBezTo>
                <a:cubicBezTo>
                  <a:pt x="13289" y="18750"/>
                  <a:pt x="13322" y="18950"/>
                  <a:pt x="13331" y="18950"/>
                </a:cubicBezTo>
                <a:cubicBezTo>
                  <a:pt x="13339" y="18950"/>
                  <a:pt x="13338" y="18793"/>
                  <a:pt x="13329" y="18602"/>
                </a:cubicBezTo>
                <a:cubicBezTo>
                  <a:pt x="13309" y="18174"/>
                  <a:pt x="13342" y="18059"/>
                  <a:pt x="13561" y="17796"/>
                </a:cubicBezTo>
                <a:cubicBezTo>
                  <a:pt x="13689" y="17642"/>
                  <a:pt x="13754" y="17607"/>
                  <a:pt x="13926" y="17602"/>
                </a:cubicBezTo>
                <a:cubicBezTo>
                  <a:pt x="14107" y="17597"/>
                  <a:pt x="14158" y="17624"/>
                  <a:pt x="14310" y="17804"/>
                </a:cubicBezTo>
                <a:cubicBezTo>
                  <a:pt x="14407" y="17918"/>
                  <a:pt x="14533" y="18131"/>
                  <a:pt x="14591" y="18278"/>
                </a:cubicBezTo>
                <a:cubicBezTo>
                  <a:pt x="14713" y="18587"/>
                  <a:pt x="14761" y="18571"/>
                  <a:pt x="14834" y="18191"/>
                </a:cubicBezTo>
                <a:cubicBezTo>
                  <a:pt x="14859" y="18062"/>
                  <a:pt x="14897" y="17957"/>
                  <a:pt x="14918" y="17957"/>
                </a:cubicBezTo>
                <a:cubicBezTo>
                  <a:pt x="14939" y="17957"/>
                  <a:pt x="14969" y="17897"/>
                  <a:pt x="14985" y="17825"/>
                </a:cubicBezTo>
                <a:cubicBezTo>
                  <a:pt x="15018" y="17672"/>
                  <a:pt x="15094" y="17680"/>
                  <a:pt x="15168" y="17844"/>
                </a:cubicBezTo>
                <a:cubicBezTo>
                  <a:pt x="15196" y="17906"/>
                  <a:pt x="15242" y="17958"/>
                  <a:pt x="15271" y="17959"/>
                </a:cubicBezTo>
                <a:cubicBezTo>
                  <a:pt x="15299" y="17960"/>
                  <a:pt x="15346" y="18004"/>
                  <a:pt x="15375" y="18057"/>
                </a:cubicBezTo>
                <a:cubicBezTo>
                  <a:pt x="15441" y="18178"/>
                  <a:pt x="15624" y="18183"/>
                  <a:pt x="15716" y="18065"/>
                </a:cubicBezTo>
                <a:cubicBezTo>
                  <a:pt x="15754" y="18016"/>
                  <a:pt x="15817" y="17957"/>
                  <a:pt x="15855" y="17933"/>
                </a:cubicBezTo>
                <a:cubicBezTo>
                  <a:pt x="15894" y="17909"/>
                  <a:pt x="15965" y="17796"/>
                  <a:pt x="16012" y="17680"/>
                </a:cubicBezTo>
                <a:cubicBezTo>
                  <a:pt x="16088" y="17492"/>
                  <a:pt x="16104" y="17479"/>
                  <a:pt x="16154" y="17556"/>
                </a:cubicBezTo>
                <a:cubicBezTo>
                  <a:pt x="16360" y="17872"/>
                  <a:pt x="16770" y="18040"/>
                  <a:pt x="16978" y="17894"/>
                </a:cubicBezTo>
                <a:cubicBezTo>
                  <a:pt x="17068" y="17831"/>
                  <a:pt x="17253" y="17957"/>
                  <a:pt x="17253" y="18081"/>
                </a:cubicBezTo>
                <a:cubicBezTo>
                  <a:pt x="17253" y="18112"/>
                  <a:pt x="17302" y="18288"/>
                  <a:pt x="17361" y="18471"/>
                </a:cubicBezTo>
                <a:cubicBezTo>
                  <a:pt x="17421" y="18654"/>
                  <a:pt x="17469" y="18850"/>
                  <a:pt x="17469" y="18907"/>
                </a:cubicBezTo>
                <a:cubicBezTo>
                  <a:pt x="17469" y="18963"/>
                  <a:pt x="17482" y="19027"/>
                  <a:pt x="17497" y="19050"/>
                </a:cubicBezTo>
                <a:cubicBezTo>
                  <a:pt x="17512" y="19073"/>
                  <a:pt x="17542" y="19188"/>
                  <a:pt x="17564" y="19303"/>
                </a:cubicBezTo>
                <a:lnTo>
                  <a:pt x="17602" y="19513"/>
                </a:lnTo>
                <a:lnTo>
                  <a:pt x="17596" y="19215"/>
                </a:lnTo>
                <a:cubicBezTo>
                  <a:pt x="17593" y="19051"/>
                  <a:pt x="17601" y="18912"/>
                  <a:pt x="17613" y="18907"/>
                </a:cubicBezTo>
                <a:cubicBezTo>
                  <a:pt x="17626" y="18901"/>
                  <a:pt x="17669" y="18827"/>
                  <a:pt x="17708" y="18741"/>
                </a:cubicBezTo>
                <a:cubicBezTo>
                  <a:pt x="17832" y="18471"/>
                  <a:pt x="17905" y="18394"/>
                  <a:pt x="18268" y="18160"/>
                </a:cubicBezTo>
                <a:cubicBezTo>
                  <a:pt x="18424" y="18060"/>
                  <a:pt x="18698" y="18072"/>
                  <a:pt x="18873" y="18188"/>
                </a:cubicBezTo>
                <a:cubicBezTo>
                  <a:pt x="18955" y="18241"/>
                  <a:pt x="19034" y="18287"/>
                  <a:pt x="19050" y="18288"/>
                </a:cubicBezTo>
                <a:cubicBezTo>
                  <a:pt x="19066" y="18288"/>
                  <a:pt x="19106" y="18145"/>
                  <a:pt x="19138" y="17972"/>
                </a:cubicBezTo>
                <a:cubicBezTo>
                  <a:pt x="19170" y="17798"/>
                  <a:pt x="19242" y="17528"/>
                  <a:pt x="19298" y="17370"/>
                </a:cubicBezTo>
                <a:cubicBezTo>
                  <a:pt x="19354" y="17212"/>
                  <a:pt x="19400" y="17064"/>
                  <a:pt x="19400" y="17040"/>
                </a:cubicBezTo>
                <a:cubicBezTo>
                  <a:pt x="19401" y="16885"/>
                  <a:pt x="19829" y="16000"/>
                  <a:pt x="20021" y="15756"/>
                </a:cubicBezTo>
                <a:cubicBezTo>
                  <a:pt x="20244" y="15473"/>
                  <a:pt x="20520" y="15256"/>
                  <a:pt x="20769" y="15171"/>
                </a:cubicBezTo>
                <a:cubicBezTo>
                  <a:pt x="20998" y="15093"/>
                  <a:pt x="21046" y="15124"/>
                  <a:pt x="21136" y="15405"/>
                </a:cubicBezTo>
                <a:cubicBezTo>
                  <a:pt x="21165" y="15496"/>
                  <a:pt x="21197" y="15571"/>
                  <a:pt x="21205" y="15571"/>
                </a:cubicBezTo>
                <a:cubicBezTo>
                  <a:pt x="21229" y="15571"/>
                  <a:pt x="21192" y="15353"/>
                  <a:pt x="21145" y="15220"/>
                </a:cubicBezTo>
                <a:cubicBezTo>
                  <a:pt x="21082" y="15041"/>
                  <a:pt x="21084" y="14171"/>
                  <a:pt x="21148" y="13999"/>
                </a:cubicBezTo>
                <a:cubicBezTo>
                  <a:pt x="21174" y="13929"/>
                  <a:pt x="21195" y="13844"/>
                  <a:pt x="21195" y="13810"/>
                </a:cubicBezTo>
                <a:cubicBezTo>
                  <a:pt x="21196" y="13777"/>
                  <a:pt x="21245" y="13631"/>
                  <a:pt x="21304" y="13488"/>
                </a:cubicBezTo>
                <a:cubicBezTo>
                  <a:pt x="21379" y="13305"/>
                  <a:pt x="21411" y="13172"/>
                  <a:pt x="21411" y="13038"/>
                </a:cubicBezTo>
                <a:cubicBezTo>
                  <a:pt x="21411" y="12828"/>
                  <a:pt x="21509" y="12456"/>
                  <a:pt x="21565" y="12456"/>
                </a:cubicBezTo>
                <a:cubicBezTo>
                  <a:pt x="21594" y="12456"/>
                  <a:pt x="21600" y="11323"/>
                  <a:pt x="21600" y="6228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Picture 2" descr="http://intranet.hevs.ch/doc/logo2013/Pictogrammes/0_HES-SO_VS_picto_horizontal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430" y="254000"/>
            <a:ext cx="2183770" cy="3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solidFill>
            <a:srgbClr val="414141"/>
          </a:solidFill>
          <a:uFillTx/>
          <a:latin typeface="Arista 2.0 Light" panose="02000506000000020004" pitchFamily="2" charset="0"/>
          <a:ea typeface="+mn-ea"/>
          <a:cs typeface="+mn-cs"/>
          <a:sym typeface="Gill Sans Light"/>
        </a:defRPr>
      </a:lvl1pPr>
      <a:lvl2pPr marL="0" marR="0" indent="3429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304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685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1066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1447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1828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2209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2590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2971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3352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254000"/>
            <a:ext cx="12293600" cy="923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Titeltext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5" name="Unknown.jpeg" descr="Unknown.jpeg"/>
          <p:cNvPicPr>
            <a:picLocks noChangeAspect="1"/>
          </p:cNvPicPr>
          <p:nvPr userDrawn="1"/>
        </p:nvPicPr>
        <p:blipFill rotWithShape="1">
          <a:blip r:embed="rId22">
            <a:alphaModFix amt="25000"/>
          </a:blip>
          <a:srcRect t="41794" b="20692"/>
          <a:stretch/>
        </p:blipFill>
        <p:spPr>
          <a:xfrm>
            <a:off x="-21878" y="0"/>
            <a:ext cx="13048457" cy="2514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0"/>
                </a:moveTo>
                <a:lnTo>
                  <a:pt x="0" y="6247"/>
                </a:lnTo>
                <a:lnTo>
                  <a:pt x="0" y="12496"/>
                </a:lnTo>
                <a:lnTo>
                  <a:pt x="115" y="12598"/>
                </a:lnTo>
                <a:cubicBezTo>
                  <a:pt x="202" y="12675"/>
                  <a:pt x="231" y="12740"/>
                  <a:pt x="237" y="12861"/>
                </a:cubicBezTo>
                <a:cubicBezTo>
                  <a:pt x="241" y="12949"/>
                  <a:pt x="259" y="13085"/>
                  <a:pt x="275" y="13164"/>
                </a:cubicBezTo>
                <a:cubicBezTo>
                  <a:pt x="296" y="13267"/>
                  <a:pt x="295" y="13366"/>
                  <a:pt x="275" y="13512"/>
                </a:cubicBezTo>
                <a:cubicBezTo>
                  <a:pt x="246" y="13713"/>
                  <a:pt x="247" y="13715"/>
                  <a:pt x="336" y="13715"/>
                </a:cubicBezTo>
                <a:cubicBezTo>
                  <a:pt x="385" y="13715"/>
                  <a:pt x="441" y="13761"/>
                  <a:pt x="459" y="13815"/>
                </a:cubicBezTo>
                <a:cubicBezTo>
                  <a:pt x="478" y="13870"/>
                  <a:pt x="507" y="13915"/>
                  <a:pt x="524" y="13915"/>
                </a:cubicBezTo>
                <a:cubicBezTo>
                  <a:pt x="577" y="13915"/>
                  <a:pt x="778" y="14461"/>
                  <a:pt x="823" y="14725"/>
                </a:cubicBezTo>
                <a:cubicBezTo>
                  <a:pt x="890" y="15120"/>
                  <a:pt x="875" y="15434"/>
                  <a:pt x="768" y="15931"/>
                </a:cubicBezTo>
                <a:cubicBezTo>
                  <a:pt x="691" y="16285"/>
                  <a:pt x="682" y="16361"/>
                  <a:pt x="723" y="16308"/>
                </a:cubicBezTo>
                <a:cubicBezTo>
                  <a:pt x="751" y="16271"/>
                  <a:pt x="790" y="16195"/>
                  <a:pt x="809" y="16139"/>
                </a:cubicBezTo>
                <a:cubicBezTo>
                  <a:pt x="848" y="16023"/>
                  <a:pt x="960" y="16000"/>
                  <a:pt x="985" y="16101"/>
                </a:cubicBezTo>
                <a:cubicBezTo>
                  <a:pt x="995" y="16138"/>
                  <a:pt x="1018" y="16168"/>
                  <a:pt x="1038" y="16168"/>
                </a:cubicBezTo>
                <a:cubicBezTo>
                  <a:pt x="1148" y="16168"/>
                  <a:pt x="1836" y="17426"/>
                  <a:pt x="1836" y="17628"/>
                </a:cubicBezTo>
                <a:cubicBezTo>
                  <a:pt x="1836" y="17658"/>
                  <a:pt x="1870" y="17776"/>
                  <a:pt x="1912" y="17889"/>
                </a:cubicBezTo>
                <a:cubicBezTo>
                  <a:pt x="2038" y="18226"/>
                  <a:pt x="2241" y="19308"/>
                  <a:pt x="2241" y="19639"/>
                </a:cubicBezTo>
                <a:cubicBezTo>
                  <a:pt x="2241" y="19931"/>
                  <a:pt x="2304" y="19975"/>
                  <a:pt x="2463" y="19792"/>
                </a:cubicBezTo>
                <a:cubicBezTo>
                  <a:pt x="2542" y="19701"/>
                  <a:pt x="2630" y="19605"/>
                  <a:pt x="2659" y="19579"/>
                </a:cubicBezTo>
                <a:cubicBezTo>
                  <a:pt x="2755" y="19494"/>
                  <a:pt x="3089" y="19348"/>
                  <a:pt x="3186" y="19348"/>
                </a:cubicBezTo>
                <a:cubicBezTo>
                  <a:pt x="3400" y="19350"/>
                  <a:pt x="3875" y="19728"/>
                  <a:pt x="4003" y="19998"/>
                </a:cubicBezTo>
                <a:cubicBezTo>
                  <a:pt x="4029" y="20053"/>
                  <a:pt x="4050" y="20190"/>
                  <a:pt x="4050" y="20303"/>
                </a:cubicBezTo>
                <a:cubicBezTo>
                  <a:pt x="4050" y="20416"/>
                  <a:pt x="4063" y="20551"/>
                  <a:pt x="4077" y="20606"/>
                </a:cubicBezTo>
                <a:cubicBezTo>
                  <a:pt x="4097" y="20680"/>
                  <a:pt x="4103" y="20645"/>
                  <a:pt x="4103" y="20466"/>
                </a:cubicBezTo>
                <a:cubicBezTo>
                  <a:pt x="4104" y="20222"/>
                  <a:pt x="4210" y="19349"/>
                  <a:pt x="4278" y="19028"/>
                </a:cubicBezTo>
                <a:cubicBezTo>
                  <a:pt x="4346" y="18704"/>
                  <a:pt x="4582" y="18029"/>
                  <a:pt x="4722" y="17757"/>
                </a:cubicBezTo>
                <a:cubicBezTo>
                  <a:pt x="4798" y="17610"/>
                  <a:pt x="4860" y="17510"/>
                  <a:pt x="4860" y="17535"/>
                </a:cubicBezTo>
                <a:cubicBezTo>
                  <a:pt x="4860" y="17559"/>
                  <a:pt x="4882" y="17536"/>
                  <a:pt x="4908" y="17483"/>
                </a:cubicBezTo>
                <a:cubicBezTo>
                  <a:pt x="4962" y="17373"/>
                  <a:pt x="5160" y="17164"/>
                  <a:pt x="5363" y="17004"/>
                </a:cubicBezTo>
                <a:cubicBezTo>
                  <a:pt x="5578" y="16836"/>
                  <a:pt x="5882" y="16862"/>
                  <a:pt x="6127" y="17069"/>
                </a:cubicBezTo>
                <a:cubicBezTo>
                  <a:pt x="6360" y="17265"/>
                  <a:pt x="6607" y="17539"/>
                  <a:pt x="6620" y="17615"/>
                </a:cubicBezTo>
                <a:cubicBezTo>
                  <a:pt x="6624" y="17644"/>
                  <a:pt x="6674" y="17743"/>
                  <a:pt x="6731" y="17836"/>
                </a:cubicBezTo>
                <a:cubicBezTo>
                  <a:pt x="6871" y="18068"/>
                  <a:pt x="7142" y="18966"/>
                  <a:pt x="7205" y="19411"/>
                </a:cubicBezTo>
                <a:cubicBezTo>
                  <a:pt x="7307" y="20131"/>
                  <a:pt x="7320" y="20314"/>
                  <a:pt x="7312" y="20954"/>
                </a:cubicBezTo>
                <a:cubicBezTo>
                  <a:pt x="7307" y="21364"/>
                  <a:pt x="7314" y="21593"/>
                  <a:pt x="7328" y="21598"/>
                </a:cubicBezTo>
                <a:cubicBezTo>
                  <a:pt x="7336" y="21600"/>
                  <a:pt x="7347" y="21522"/>
                  <a:pt x="7359" y="21352"/>
                </a:cubicBezTo>
                <a:cubicBezTo>
                  <a:pt x="7389" y="20947"/>
                  <a:pt x="7489" y="20766"/>
                  <a:pt x="7803" y="20553"/>
                </a:cubicBezTo>
                <a:cubicBezTo>
                  <a:pt x="7901" y="20486"/>
                  <a:pt x="8399" y="20520"/>
                  <a:pt x="8430" y="20595"/>
                </a:cubicBezTo>
                <a:cubicBezTo>
                  <a:pt x="8447" y="20638"/>
                  <a:pt x="8484" y="20674"/>
                  <a:pt x="8511" y="20674"/>
                </a:cubicBezTo>
                <a:cubicBezTo>
                  <a:pt x="8569" y="20674"/>
                  <a:pt x="8817" y="20970"/>
                  <a:pt x="8842" y="21069"/>
                </a:cubicBezTo>
                <a:cubicBezTo>
                  <a:pt x="8872" y="21188"/>
                  <a:pt x="8962" y="21142"/>
                  <a:pt x="8994" y="20988"/>
                </a:cubicBezTo>
                <a:cubicBezTo>
                  <a:pt x="9011" y="20906"/>
                  <a:pt x="9066" y="20714"/>
                  <a:pt x="9116" y="20562"/>
                </a:cubicBezTo>
                <a:cubicBezTo>
                  <a:pt x="9166" y="20411"/>
                  <a:pt x="9207" y="20260"/>
                  <a:pt x="9207" y="20227"/>
                </a:cubicBezTo>
                <a:cubicBezTo>
                  <a:pt x="9207" y="20162"/>
                  <a:pt x="9361" y="19865"/>
                  <a:pt x="9380" y="19893"/>
                </a:cubicBezTo>
                <a:cubicBezTo>
                  <a:pt x="9387" y="19903"/>
                  <a:pt x="9420" y="19844"/>
                  <a:pt x="9456" y="19763"/>
                </a:cubicBezTo>
                <a:cubicBezTo>
                  <a:pt x="9558" y="19527"/>
                  <a:pt x="9849" y="19264"/>
                  <a:pt x="10056" y="19221"/>
                </a:cubicBezTo>
                <a:lnTo>
                  <a:pt x="10242" y="19182"/>
                </a:lnTo>
                <a:lnTo>
                  <a:pt x="10276" y="18818"/>
                </a:lnTo>
                <a:cubicBezTo>
                  <a:pt x="10295" y="18618"/>
                  <a:pt x="10358" y="18241"/>
                  <a:pt x="10417" y="17980"/>
                </a:cubicBezTo>
                <a:cubicBezTo>
                  <a:pt x="10609" y="17125"/>
                  <a:pt x="10817" y="16632"/>
                  <a:pt x="10987" y="16632"/>
                </a:cubicBezTo>
                <a:lnTo>
                  <a:pt x="11061" y="16632"/>
                </a:lnTo>
                <a:lnTo>
                  <a:pt x="10946" y="16321"/>
                </a:lnTo>
                <a:cubicBezTo>
                  <a:pt x="10882" y="16150"/>
                  <a:pt x="10826" y="15950"/>
                  <a:pt x="10821" y="15874"/>
                </a:cubicBezTo>
                <a:cubicBezTo>
                  <a:pt x="10803" y="15592"/>
                  <a:pt x="10856" y="15232"/>
                  <a:pt x="10949" y="15002"/>
                </a:cubicBezTo>
                <a:cubicBezTo>
                  <a:pt x="11034" y="14792"/>
                  <a:pt x="11059" y="14768"/>
                  <a:pt x="11206" y="14758"/>
                </a:cubicBezTo>
                <a:cubicBezTo>
                  <a:pt x="11362" y="14748"/>
                  <a:pt x="11372" y="14758"/>
                  <a:pt x="11479" y="15020"/>
                </a:cubicBezTo>
                <a:cubicBezTo>
                  <a:pt x="11572" y="15249"/>
                  <a:pt x="11590" y="15336"/>
                  <a:pt x="11593" y="15581"/>
                </a:cubicBezTo>
                <a:cubicBezTo>
                  <a:pt x="11595" y="15740"/>
                  <a:pt x="11587" y="15958"/>
                  <a:pt x="11575" y="16068"/>
                </a:cubicBezTo>
                <a:lnTo>
                  <a:pt x="11552" y="16267"/>
                </a:lnTo>
                <a:lnTo>
                  <a:pt x="11634" y="16076"/>
                </a:lnTo>
                <a:cubicBezTo>
                  <a:pt x="11724" y="15863"/>
                  <a:pt x="11785" y="15861"/>
                  <a:pt x="12150" y="16056"/>
                </a:cubicBezTo>
                <a:cubicBezTo>
                  <a:pt x="12530" y="16259"/>
                  <a:pt x="12914" y="16932"/>
                  <a:pt x="13084" y="17691"/>
                </a:cubicBezTo>
                <a:cubicBezTo>
                  <a:pt x="13112" y="17819"/>
                  <a:pt x="13150" y="17953"/>
                  <a:pt x="13166" y="17989"/>
                </a:cubicBezTo>
                <a:cubicBezTo>
                  <a:pt x="13183" y="18026"/>
                  <a:pt x="13224" y="18258"/>
                  <a:pt x="13256" y="18504"/>
                </a:cubicBezTo>
                <a:cubicBezTo>
                  <a:pt x="13289" y="18750"/>
                  <a:pt x="13322" y="18950"/>
                  <a:pt x="13331" y="18950"/>
                </a:cubicBezTo>
                <a:cubicBezTo>
                  <a:pt x="13339" y="18950"/>
                  <a:pt x="13338" y="18793"/>
                  <a:pt x="13329" y="18602"/>
                </a:cubicBezTo>
                <a:cubicBezTo>
                  <a:pt x="13309" y="18174"/>
                  <a:pt x="13342" y="18059"/>
                  <a:pt x="13561" y="17796"/>
                </a:cubicBezTo>
                <a:cubicBezTo>
                  <a:pt x="13689" y="17642"/>
                  <a:pt x="13754" y="17607"/>
                  <a:pt x="13926" y="17602"/>
                </a:cubicBezTo>
                <a:cubicBezTo>
                  <a:pt x="14107" y="17597"/>
                  <a:pt x="14158" y="17624"/>
                  <a:pt x="14310" y="17804"/>
                </a:cubicBezTo>
                <a:cubicBezTo>
                  <a:pt x="14407" y="17918"/>
                  <a:pt x="14533" y="18131"/>
                  <a:pt x="14591" y="18278"/>
                </a:cubicBezTo>
                <a:cubicBezTo>
                  <a:pt x="14713" y="18587"/>
                  <a:pt x="14761" y="18571"/>
                  <a:pt x="14834" y="18191"/>
                </a:cubicBezTo>
                <a:cubicBezTo>
                  <a:pt x="14859" y="18062"/>
                  <a:pt x="14897" y="17957"/>
                  <a:pt x="14918" y="17957"/>
                </a:cubicBezTo>
                <a:cubicBezTo>
                  <a:pt x="14939" y="17957"/>
                  <a:pt x="14969" y="17897"/>
                  <a:pt x="14985" y="17825"/>
                </a:cubicBezTo>
                <a:cubicBezTo>
                  <a:pt x="15018" y="17672"/>
                  <a:pt x="15094" y="17680"/>
                  <a:pt x="15168" y="17844"/>
                </a:cubicBezTo>
                <a:cubicBezTo>
                  <a:pt x="15196" y="17906"/>
                  <a:pt x="15242" y="17958"/>
                  <a:pt x="15271" y="17959"/>
                </a:cubicBezTo>
                <a:cubicBezTo>
                  <a:pt x="15299" y="17960"/>
                  <a:pt x="15346" y="18004"/>
                  <a:pt x="15375" y="18057"/>
                </a:cubicBezTo>
                <a:cubicBezTo>
                  <a:pt x="15441" y="18178"/>
                  <a:pt x="15624" y="18183"/>
                  <a:pt x="15716" y="18065"/>
                </a:cubicBezTo>
                <a:cubicBezTo>
                  <a:pt x="15754" y="18016"/>
                  <a:pt x="15817" y="17957"/>
                  <a:pt x="15855" y="17933"/>
                </a:cubicBezTo>
                <a:cubicBezTo>
                  <a:pt x="15894" y="17909"/>
                  <a:pt x="15965" y="17796"/>
                  <a:pt x="16012" y="17680"/>
                </a:cubicBezTo>
                <a:cubicBezTo>
                  <a:pt x="16088" y="17492"/>
                  <a:pt x="16104" y="17479"/>
                  <a:pt x="16154" y="17556"/>
                </a:cubicBezTo>
                <a:cubicBezTo>
                  <a:pt x="16360" y="17872"/>
                  <a:pt x="16770" y="18040"/>
                  <a:pt x="16978" y="17894"/>
                </a:cubicBezTo>
                <a:cubicBezTo>
                  <a:pt x="17068" y="17831"/>
                  <a:pt x="17253" y="17957"/>
                  <a:pt x="17253" y="18081"/>
                </a:cubicBezTo>
                <a:cubicBezTo>
                  <a:pt x="17253" y="18112"/>
                  <a:pt x="17302" y="18288"/>
                  <a:pt x="17361" y="18471"/>
                </a:cubicBezTo>
                <a:cubicBezTo>
                  <a:pt x="17421" y="18654"/>
                  <a:pt x="17469" y="18850"/>
                  <a:pt x="17469" y="18907"/>
                </a:cubicBezTo>
                <a:cubicBezTo>
                  <a:pt x="17469" y="18963"/>
                  <a:pt x="17482" y="19027"/>
                  <a:pt x="17497" y="19050"/>
                </a:cubicBezTo>
                <a:cubicBezTo>
                  <a:pt x="17512" y="19073"/>
                  <a:pt x="17542" y="19188"/>
                  <a:pt x="17564" y="19303"/>
                </a:cubicBezTo>
                <a:lnTo>
                  <a:pt x="17602" y="19513"/>
                </a:lnTo>
                <a:lnTo>
                  <a:pt x="17596" y="19215"/>
                </a:lnTo>
                <a:cubicBezTo>
                  <a:pt x="17593" y="19051"/>
                  <a:pt x="17601" y="18912"/>
                  <a:pt x="17613" y="18907"/>
                </a:cubicBezTo>
                <a:cubicBezTo>
                  <a:pt x="17626" y="18901"/>
                  <a:pt x="17669" y="18827"/>
                  <a:pt x="17708" y="18741"/>
                </a:cubicBezTo>
                <a:cubicBezTo>
                  <a:pt x="17832" y="18471"/>
                  <a:pt x="17905" y="18394"/>
                  <a:pt x="18268" y="18160"/>
                </a:cubicBezTo>
                <a:cubicBezTo>
                  <a:pt x="18424" y="18060"/>
                  <a:pt x="18698" y="18072"/>
                  <a:pt x="18873" y="18188"/>
                </a:cubicBezTo>
                <a:cubicBezTo>
                  <a:pt x="18955" y="18241"/>
                  <a:pt x="19034" y="18287"/>
                  <a:pt x="19050" y="18288"/>
                </a:cubicBezTo>
                <a:cubicBezTo>
                  <a:pt x="19066" y="18288"/>
                  <a:pt x="19106" y="18145"/>
                  <a:pt x="19138" y="17972"/>
                </a:cubicBezTo>
                <a:cubicBezTo>
                  <a:pt x="19170" y="17798"/>
                  <a:pt x="19242" y="17528"/>
                  <a:pt x="19298" y="17370"/>
                </a:cubicBezTo>
                <a:cubicBezTo>
                  <a:pt x="19354" y="17212"/>
                  <a:pt x="19400" y="17064"/>
                  <a:pt x="19400" y="17040"/>
                </a:cubicBezTo>
                <a:cubicBezTo>
                  <a:pt x="19401" y="16885"/>
                  <a:pt x="19829" y="16000"/>
                  <a:pt x="20021" y="15756"/>
                </a:cubicBezTo>
                <a:cubicBezTo>
                  <a:pt x="20244" y="15473"/>
                  <a:pt x="20520" y="15256"/>
                  <a:pt x="20769" y="15171"/>
                </a:cubicBezTo>
                <a:cubicBezTo>
                  <a:pt x="20998" y="15093"/>
                  <a:pt x="21046" y="15124"/>
                  <a:pt x="21136" y="15405"/>
                </a:cubicBezTo>
                <a:cubicBezTo>
                  <a:pt x="21165" y="15496"/>
                  <a:pt x="21197" y="15571"/>
                  <a:pt x="21205" y="15571"/>
                </a:cubicBezTo>
                <a:cubicBezTo>
                  <a:pt x="21229" y="15571"/>
                  <a:pt x="21192" y="15353"/>
                  <a:pt x="21145" y="15220"/>
                </a:cubicBezTo>
                <a:cubicBezTo>
                  <a:pt x="21082" y="15041"/>
                  <a:pt x="21084" y="14171"/>
                  <a:pt x="21148" y="13999"/>
                </a:cubicBezTo>
                <a:cubicBezTo>
                  <a:pt x="21174" y="13929"/>
                  <a:pt x="21195" y="13844"/>
                  <a:pt x="21195" y="13810"/>
                </a:cubicBezTo>
                <a:cubicBezTo>
                  <a:pt x="21196" y="13777"/>
                  <a:pt x="21245" y="13631"/>
                  <a:pt x="21304" y="13488"/>
                </a:cubicBezTo>
                <a:cubicBezTo>
                  <a:pt x="21379" y="13305"/>
                  <a:pt x="21411" y="13172"/>
                  <a:pt x="21411" y="13038"/>
                </a:cubicBezTo>
                <a:cubicBezTo>
                  <a:pt x="21411" y="12828"/>
                  <a:pt x="21509" y="12456"/>
                  <a:pt x="21565" y="12456"/>
                </a:cubicBezTo>
                <a:cubicBezTo>
                  <a:pt x="21594" y="12456"/>
                  <a:pt x="21600" y="11323"/>
                  <a:pt x="21600" y="6228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822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304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685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1066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1447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1828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2209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2590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2971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3352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"/><Relationship Id="rId5" Type="http://schemas.openxmlformats.org/officeDocument/2006/relationships/image" Target="../media/image16.tif"/><Relationship Id="rId4" Type="http://schemas.openxmlformats.org/officeDocument/2006/relationships/image" Target="../media/image3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32.tif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"/><Relationship Id="rId5" Type="http://schemas.openxmlformats.org/officeDocument/2006/relationships/image" Target="../media/image13.ti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hyperlink" Target="https://github.com/cloudio-projec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"/><Relationship Id="rId7" Type="http://schemas.openxmlformats.org/officeDocument/2006/relationships/image" Target="../media/image11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"/><Relationship Id="rId5" Type="http://schemas.openxmlformats.org/officeDocument/2006/relationships/image" Target="../media/image9.tif"/><Relationship Id="rId10" Type="http://schemas.openxmlformats.org/officeDocument/2006/relationships/image" Target="../media/image14.tif"/><Relationship Id="rId4" Type="http://schemas.openxmlformats.org/officeDocument/2006/relationships/image" Target="../media/image8.tif"/><Relationship Id="rId9" Type="http://schemas.openxmlformats.org/officeDocument/2006/relationships/image" Target="../media/image13.t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tif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5" Type="http://schemas.openxmlformats.org/officeDocument/2006/relationships/image" Target="../media/image14.tif"/><Relationship Id="rId10" Type="http://schemas.openxmlformats.org/officeDocument/2006/relationships/image" Target="../media/image20.svg"/><Relationship Id="rId4" Type="http://schemas.openxmlformats.org/officeDocument/2006/relationships/image" Target="../media/image16.tif"/><Relationship Id="rId9" Type="http://schemas.openxmlformats.org/officeDocument/2006/relationships/image" Target="../media/image19.png"/><Relationship Id="rId14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13" Type="http://schemas.openxmlformats.org/officeDocument/2006/relationships/image" Target="../media/image16.tif"/><Relationship Id="rId3" Type="http://schemas.openxmlformats.org/officeDocument/2006/relationships/image" Target="../media/image7.tif"/><Relationship Id="rId7" Type="http://schemas.openxmlformats.org/officeDocument/2006/relationships/image" Target="../media/image10.tif"/><Relationship Id="rId12" Type="http://schemas.openxmlformats.org/officeDocument/2006/relationships/image" Target="../media/image13.tif"/><Relationship Id="rId2" Type="http://schemas.openxmlformats.org/officeDocument/2006/relationships/image" Target="../media/image26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"/><Relationship Id="rId11" Type="http://schemas.openxmlformats.org/officeDocument/2006/relationships/image" Target="../media/image12.png"/><Relationship Id="rId5" Type="http://schemas.openxmlformats.org/officeDocument/2006/relationships/image" Target="../media/image8.tif"/><Relationship Id="rId15" Type="http://schemas.openxmlformats.org/officeDocument/2006/relationships/image" Target="../media/image14.tif"/><Relationship Id="rId10" Type="http://schemas.openxmlformats.org/officeDocument/2006/relationships/image" Target="../media/image5.png"/><Relationship Id="rId4" Type="http://schemas.openxmlformats.org/officeDocument/2006/relationships/image" Target="../media/image29.tif"/><Relationship Id="rId9" Type="http://schemas.openxmlformats.org/officeDocument/2006/relationships/image" Target="../media/image30.tif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loud.iO Introduction…"/>
          <p:cNvSpPr txBox="1">
            <a:spLocks noGrp="1"/>
          </p:cNvSpPr>
          <p:nvPr>
            <p:ph type="body" sz="quarter" idx="1"/>
          </p:nvPr>
        </p:nvSpPr>
        <p:spPr>
          <a:xfrm>
            <a:off x="355600" y="6258093"/>
            <a:ext cx="12293600" cy="1295400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lang="en-GB" noProof="0" dirty="0"/>
              <a:t> Presentation</a:t>
            </a:r>
          </a:p>
          <a:p>
            <a:pPr>
              <a:defRPr sz="2400"/>
            </a:pPr>
            <a:r>
              <a:rPr lang="en-GB" noProof="0" dirty="0"/>
              <a:t>Lucas Bonvin</a:t>
            </a:r>
          </a:p>
        </p:txBody>
      </p:sp>
      <p:pic>
        <p:nvPicPr>
          <p:cNvPr id="174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598" y="2105291"/>
            <a:ext cx="4435604" cy="399361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6" name="Picture 2" descr="http://intranet.hevs.ch/doc/logo2013/Pictogrammes/0_HES-SO_VS_picto_hori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55" y="7553493"/>
            <a:ext cx="3163290" cy="57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653B-B488-4F11-89DB-F78A9427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</p:spPr>
        <p:txBody>
          <a:bodyPr/>
          <a:lstStyle/>
          <a:p>
            <a:r>
              <a:rPr lang="en-GB" noProof="0" dirty="0"/>
              <a:t>Backends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087D5ED-335F-4AC5-885E-7B24A1709E38}"/>
              </a:ext>
            </a:extLst>
          </p:cNvPr>
          <p:cNvGrpSpPr/>
          <p:nvPr/>
        </p:nvGrpSpPr>
        <p:grpSpPr>
          <a:xfrm>
            <a:off x="1398361" y="2500189"/>
            <a:ext cx="10208077" cy="6169695"/>
            <a:chOff x="2627868" y="3237554"/>
            <a:chExt cx="7580209" cy="4581429"/>
          </a:xfrm>
        </p:grpSpPr>
        <p:sp>
          <p:nvSpPr>
            <p:cNvPr id="61" name="Abgerundetes Rechteck">
              <a:extLst>
                <a:ext uri="{FF2B5EF4-FFF2-40B4-BE49-F238E27FC236}">
                  <a16:creationId xmlns:a16="http://schemas.microsoft.com/office/drawing/2014/main" id="{82DB281A-F6AE-4F26-BE42-983E6152CCF5}"/>
                </a:ext>
              </a:extLst>
            </p:cNvPr>
            <p:cNvSpPr/>
            <p:nvPr/>
          </p:nvSpPr>
          <p:spPr>
            <a:xfrm>
              <a:off x="2627868" y="3237554"/>
              <a:ext cx="7580208" cy="3160438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1D8CC7"/>
              </a:solidFill>
              <a:prstDash val="sysDash"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2800"/>
            </a:p>
          </p:txBody>
        </p:sp>
        <p:sp>
          <p:nvSpPr>
            <p:cNvPr id="62" name="Authentication / Permission">
              <a:extLst>
                <a:ext uri="{FF2B5EF4-FFF2-40B4-BE49-F238E27FC236}">
                  <a16:creationId xmlns:a16="http://schemas.microsoft.com/office/drawing/2014/main" id="{A14FAD7C-160D-4BE6-9257-8C5DD14E0E6A}"/>
                </a:ext>
              </a:extLst>
            </p:cNvPr>
            <p:cNvSpPr/>
            <p:nvPr/>
          </p:nvSpPr>
          <p:spPr>
            <a:xfrm>
              <a:off x="2627868" y="4871730"/>
              <a:ext cx="2392870" cy="1526262"/>
            </a:xfrm>
            <a:prstGeom prst="rect">
              <a:avLst/>
            </a:prstGeom>
            <a:noFill/>
            <a:ln w="28575">
              <a:solidFill>
                <a:srgbClr val="009BDC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solidFill>
                    <a:sysClr val="windowText" lastClr="000000"/>
                  </a:solidFill>
                </a:rPr>
                <a:t>Authentication / Permission</a:t>
              </a:r>
              <a:endParaRPr sz="2400" dirty="0"/>
            </a:p>
          </p:txBody>
        </p:sp>
        <p:sp>
          <p:nvSpPr>
            <p:cNvPr id="63" name="Endpoint Repository">
              <a:extLst>
                <a:ext uri="{FF2B5EF4-FFF2-40B4-BE49-F238E27FC236}">
                  <a16:creationId xmlns:a16="http://schemas.microsoft.com/office/drawing/2014/main" id="{FFBD0EFE-ED19-45FA-B5A4-36C50A6BE863}"/>
                </a:ext>
              </a:extLst>
            </p:cNvPr>
            <p:cNvSpPr/>
            <p:nvPr/>
          </p:nvSpPr>
          <p:spPr>
            <a:xfrm>
              <a:off x="5026279" y="4871730"/>
              <a:ext cx="2392870" cy="1526262"/>
            </a:xfrm>
            <a:prstGeom prst="rect">
              <a:avLst/>
            </a:prstGeom>
            <a:noFill/>
            <a:ln w="28575">
              <a:solidFill>
                <a:srgbClr val="009BDC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solidFill>
                    <a:sysClr val="windowText" lastClr="000000"/>
                  </a:solidFill>
                </a:rPr>
                <a:t>Endpoint Repository</a:t>
              </a:r>
              <a:endParaRPr sz="2400" dirty="0"/>
            </a:p>
          </p:txBody>
        </p:sp>
        <p:sp>
          <p:nvSpPr>
            <p:cNvPr id="64" name="History Repository">
              <a:extLst>
                <a:ext uri="{FF2B5EF4-FFF2-40B4-BE49-F238E27FC236}">
                  <a16:creationId xmlns:a16="http://schemas.microsoft.com/office/drawing/2014/main" id="{CC93189A-B226-4639-AA8A-34305A5FFE49}"/>
                </a:ext>
              </a:extLst>
            </p:cNvPr>
            <p:cNvSpPr/>
            <p:nvPr/>
          </p:nvSpPr>
          <p:spPr>
            <a:xfrm>
              <a:off x="7419150" y="4871730"/>
              <a:ext cx="1430441" cy="1526262"/>
            </a:xfrm>
            <a:prstGeom prst="rect">
              <a:avLst/>
            </a:prstGeom>
            <a:noFill/>
            <a:ln w="28575">
              <a:solidFill>
                <a:srgbClr val="009BDC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solidFill>
                    <a:sysClr val="windowText" lastClr="000000"/>
                  </a:solidFill>
                </a:rPr>
                <a:t>History Repository</a:t>
              </a:r>
            </a:p>
          </p:txBody>
        </p:sp>
        <p:sp>
          <p:nvSpPr>
            <p:cNvPr id="65" name="MongoDB…">
              <a:extLst>
                <a:ext uri="{FF2B5EF4-FFF2-40B4-BE49-F238E27FC236}">
                  <a16:creationId xmlns:a16="http://schemas.microsoft.com/office/drawing/2014/main" id="{38D7E0CA-3DCA-4C4A-9029-A28473658765}"/>
                </a:ext>
              </a:extLst>
            </p:cNvPr>
            <p:cNvSpPr/>
            <p:nvPr/>
          </p:nvSpPr>
          <p:spPr>
            <a:xfrm>
              <a:off x="2627868" y="6497388"/>
              <a:ext cx="4798978" cy="1321595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69969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22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sz="2800" dirty="0">
                  <a:solidFill>
                    <a:schemeClr val="bg1"/>
                  </a:solidFill>
                </a:rPr>
                <a:t>MongoDB</a:t>
              </a: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rPr sz="2800" dirty="0">
                  <a:solidFill>
                    <a:schemeClr val="bg1"/>
                  </a:solidFill>
                </a:rPr>
                <a:t>Backend</a:t>
              </a:r>
            </a:p>
          </p:txBody>
        </p:sp>
        <p:sp>
          <p:nvSpPr>
            <p:cNvPr id="66" name="InfluxDB…">
              <a:extLst>
                <a:ext uri="{FF2B5EF4-FFF2-40B4-BE49-F238E27FC236}">
                  <a16:creationId xmlns:a16="http://schemas.microsoft.com/office/drawing/2014/main" id="{C7E1BC6B-4501-477A-B953-314D1EC1E56A}"/>
                </a:ext>
              </a:extLst>
            </p:cNvPr>
            <p:cNvSpPr/>
            <p:nvPr/>
          </p:nvSpPr>
          <p:spPr>
            <a:xfrm>
              <a:off x="7489704" y="6485659"/>
              <a:ext cx="2718372" cy="1321595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FFC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defRPr sz="22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sz="2800" dirty="0" err="1">
                  <a:solidFill>
                    <a:sysClr val="windowText" lastClr="000000"/>
                  </a:solidFill>
                </a:rPr>
                <a:t>InfluxDB</a:t>
              </a:r>
              <a:endParaRPr sz="2800" dirty="0">
                <a:solidFill>
                  <a:sysClr val="windowText" lastClr="000000"/>
                </a:solidFill>
              </a:endParaRPr>
            </a:p>
            <a:p>
              <a:pPr>
                <a:defRPr sz="2200">
                  <a:solidFill>
                    <a:srgbClr val="FFFFFF"/>
                  </a:solidFill>
                </a:defRPr>
              </a:pPr>
              <a:r>
                <a:rPr sz="2800" dirty="0">
                  <a:solidFill>
                    <a:sysClr val="windowText" lastClr="000000"/>
                  </a:solidFill>
                </a:rPr>
                <a:t>Backend</a:t>
              </a:r>
            </a:p>
          </p:txBody>
        </p:sp>
        <p:pic>
          <p:nvPicPr>
            <p:cNvPr id="67" name="Bild" descr="Bild">
              <a:extLst>
                <a:ext uri="{FF2B5EF4-FFF2-40B4-BE49-F238E27FC236}">
                  <a16:creationId xmlns:a16="http://schemas.microsoft.com/office/drawing/2014/main" id="{91BCE9ED-7C4F-40C8-AC7A-A3B9845D1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5220" y="3349877"/>
              <a:ext cx="1615236" cy="1454286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sp>
          <p:nvSpPr>
            <p:cNvPr id="165" name="History Repository">
              <a:extLst>
                <a:ext uri="{FF2B5EF4-FFF2-40B4-BE49-F238E27FC236}">
                  <a16:creationId xmlns:a16="http://schemas.microsoft.com/office/drawing/2014/main" id="{6B3DFD1D-1E64-4739-8443-4B50260F4CEB}"/>
                </a:ext>
              </a:extLst>
            </p:cNvPr>
            <p:cNvSpPr/>
            <p:nvPr/>
          </p:nvSpPr>
          <p:spPr>
            <a:xfrm>
              <a:off x="8849590" y="4871730"/>
              <a:ext cx="1358487" cy="1526262"/>
            </a:xfrm>
            <a:prstGeom prst="rect">
              <a:avLst/>
            </a:prstGeom>
            <a:noFill/>
            <a:ln w="28575">
              <a:solidFill>
                <a:srgbClr val="009BDC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lang="fr-CH" sz="2400" dirty="0">
                  <a:solidFill>
                    <a:sysClr val="windowText" lastClr="000000"/>
                  </a:solidFill>
                </a:rPr>
                <a:t>Logs</a:t>
              </a:r>
              <a:r>
                <a:rPr sz="2400" dirty="0">
                  <a:solidFill>
                    <a:sysClr val="windowText" lastClr="000000"/>
                  </a:solidFill>
                </a:rPr>
                <a:t>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2717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Endpoint structure"/>
          <p:cNvSpPr txBox="1">
            <a:spLocks noGrp="1"/>
          </p:cNvSpPr>
          <p:nvPr>
            <p:ph type="title"/>
          </p:nvPr>
        </p:nvSpPr>
        <p:spPr>
          <a:xfrm>
            <a:off x="482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en-GB" noProof="0" dirty="0"/>
              <a:t>Endpoint structure</a:t>
            </a:r>
          </a:p>
        </p:txBody>
      </p:sp>
      <p:sp>
        <p:nvSpPr>
          <p:cNvPr id="718" name="Endpoint"/>
          <p:cNvSpPr/>
          <p:nvPr/>
        </p:nvSpPr>
        <p:spPr>
          <a:xfrm>
            <a:off x="938932" y="2438061"/>
            <a:ext cx="1230883" cy="1230882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00" dirty="0"/>
              <a:t>Endpoint</a:t>
            </a:r>
          </a:p>
        </p:txBody>
      </p:sp>
      <p:sp>
        <p:nvSpPr>
          <p:cNvPr id="719" name="Node"/>
          <p:cNvSpPr/>
          <p:nvPr/>
        </p:nvSpPr>
        <p:spPr>
          <a:xfrm>
            <a:off x="1046373" y="4437801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Node</a:t>
            </a:r>
          </a:p>
        </p:txBody>
      </p:sp>
      <p:cxnSp>
        <p:nvCxnSpPr>
          <p:cNvPr id="720" name="Verbindungslinie"/>
          <p:cNvCxnSpPr>
            <a:cxnSpLocks/>
            <a:stCxn id="719" idx="0"/>
            <a:endCxn id="718" idx="4"/>
          </p:cNvCxnSpPr>
          <p:nvPr/>
        </p:nvCxnSpPr>
        <p:spPr>
          <a:xfrm flipV="1">
            <a:off x="1554374" y="3668943"/>
            <a:ext cx="0" cy="768858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cxnSp>
        <p:nvCxnSpPr>
          <p:cNvPr id="721" name="Verbindungslinie"/>
          <p:cNvCxnSpPr>
            <a:cxnSpLocks/>
            <a:stCxn id="732" idx="2"/>
            <a:endCxn id="718" idx="0"/>
          </p:cNvCxnSpPr>
          <p:nvPr/>
        </p:nvCxnSpPr>
        <p:spPr>
          <a:xfrm>
            <a:off x="1554373" y="1587500"/>
            <a:ext cx="1" cy="850561"/>
          </a:xfrm>
          <a:prstGeom prst="straightConnector1">
            <a:avLst/>
          </a:prstGeom>
          <a:ln w="38100">
            <a:solidFill>
              <a:srgbClr val="D54983"/>
            </a:solidFill>
            <a:miter lim="400000"/>
            <a:headEnd type="triangle"/>
            <a:tailEnd type="triangle"/>
          </a:ln>
        </p:spPr>
      </p:cxnSp>
      <p:sp>
        <p:nvSpPr>
          <p:cNvPr id="722" name="MQTT"/>
          <p:cNvSpPr txBox="1"/>
          <p:nvPr/>
        </p:nvSpPr>
        <p:spPr>
          <a:xfrm>
            <a:off x="1590495" y="1828630"/>
            <a:ext cx="74306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54983"/>
                </a:solidFill>
              </a:defRPr>
            </a:lvl1pPr>
          </a:lstStyle>
          <a:p>
            <a:r>
              <a:t>MQTT</a:t>
            </a:r>
          </a:p>
        </p:txBody>
      </p:sp>
      <p:sp>
        <p:nvSpPr>
          <p:cNvPr id="723" name="*"/>
          <p:cNvSpPr txBox="1"/>
          <p:nvPr/>
        </p:nvSpPr>
        <p:spPr>
          <a:xfrm>
            <a:off x="1609942" y="4065096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24" name="Object"/>
          <p:cNvSpPr/>
          <p:nvPr/>
        </p:nvSpPr>
        <p:spPr>
          <a:xfrm>
            <a:off x="1046373" y="6209961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dirty="0"/>
              <a:t>Object</a:t>
            </a:r>
          </a:p>
        </p:txBody>
      </p:sp>
      <p:cxnSp>
        <p:nvCxnSpPr>
          <p:cNvPr id="725" name="Verbindungslinie"/>
          <p:cNvCxnSpPr>
            <a:cxnSpLocks/>
            <a:stCxn id="724" idx="0"/>
            <a:endCxn id="719" idx="4"/>
          </p:cNvCxnSpPr>
          <p:nvPr/>
        </p:nvCxnSpPr>
        <p:spPr>
          <a:xfrm flipV="1">
            <a:off x="1554374" y="5453802"/>
            <a:ext cx="0" cy="756159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sp>
        <p:nvSpPr>
          <p:cNvPr id="726" name="*"/>
          <p:cNvSpPr txBox="1"/>
          <p:nvPr/>
        </p:nvSpPr>
        <p:spPr>
          <a:xfrm>
            <a:off x="1609942" y="5855796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27" name="Attribute"/>
          <p:cNvSpPr/>
          <p:nvPr/>
        </p:nvSpPr>
        <p:spPr>
          <a:xfrm>
            <a:off x="1046373" y="7969420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00" dirty="0"/>
              <a:t>Attribute</a:t>
            </a:r>
          </a:p>
        </p:txBody>
      </p:sp>
      <p:cxnSp>
        <p:nvCxnSpPr>
          <p:cNvPr id="728" name="Verbindungslinie"/>
          <p:cNvCxnSpPr>
            <a:cxnSpLocks/>
            <a:stCxn id="727" idx="0"/>
            <a:endCxn id="724" idx="4"/>
          </p:cNvCxnSpPr>
          <p:nvPr/>
        </p:nvCxnSpPr>
        <p:spPr>
          <a:xfrm flipV="1">
            <a:off x="1554374" y="7225962"/>
            <a:ext cx="0" cy="743458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sp>
        <p:nvSpPr>
          <p:cNvPr id="729" name="*"/>
          <p:cNvSpPr txBox="1"/>
          <p:nvPr/>
        </p:nvSpPr>
        <p:spPr>
          <a:xfrm>
            <a:off x="1609942" y="7646496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38" name="Verbindungslinie"/>
          <p:cNvSpPr/>
          <p:nvPr/>
        </p:nvSpPr>
        <p:spPr>
          <a:xfrm>
            <a:off x="1971040" y="6404610"/>
            <a:ext cx="406400" cy="31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467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  <p:txBody>
          <a:bodyPr/>
          <a:lstStyle/>
          <a:p>
            <a:endParaRPr/>
          </a:p>
        </p:txBody>
      </p:sp>
      <p:sp>
        <p:nvSpPr>
          <p:cNvPr id="731" name="*"/>
          <p:cNvSpPr txBox="1"/>
          <p:nvPr/>
        </p:nvSpPr>
        <p:spPr>
          <a:xfrm>
            <a:off x="2003642" y="6121061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32" name="Abgerundetes Rechteck"/>
          <p:cNvSpPr/>
          <p:nvPr/>
        </p:nvSpPr>
        <p:spPr>
          <a:xfrm>
            <a:off x="709525" y="444500"/>
            <a:ext cx="1689696" cy="1143000"/>
          </a:xfrm>
          <a:prstGeom prst="roundRect">
            <a:avLst>
              <a:gd name="adj" fmla="val 10116"/>
            </a:avLst>
          </a:prstGeom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2AA9DC"/>
                </a:solidFill>
              </a:defRPr>
            </a:pPr>
            <a:endParaRPr/>
          </a:p>
        </p:txBody>
      </p:sp>
      <p:sp>
        <p:nvSpPr>
          <p:cNvPr id="733" name="D640cdd70-1bdb-11e4-8c21-0800200c9a66"/>
          <p:cNvSpPr txBox="1"/>
          <p:nvPr/>
        </p:nvSpPr>
        <p:spPr>
          <a:xfrm>
            <a:off x="2592647" y="2832930"/>
            <a:ext cx="91692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>
                <a:solidFill>
                  <a:schemeClr val="tx1">
                    <a:lumMod val="50000"/>
                  </a:schemeClr>
                </a:solidFill>
                <a:ea typeface="Gill Sans SemiBold"/>
                <a:cs typeface="Gill Sans SemiBold"/>
                <a:sym typeface="Gill Sans SemiBold"/>
              </a:rPr>
              <a:t>bc0f1bf8-bdae-11e9-9cb5-2a2ae2dbcce4</a:t>
            </a:r>
            <a:endParaRPr lang="fr-CH" dirty="0">
              <a:solidFill>
                <a:schemeClr val="tx1">
                  <a:lumMod val="50000"/>
                </a:schemeClr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  <p:sp>
        <p:nvSpPr>
          <p:cNvPr id="734" name="D640cdd70-1bdb-11e4-8c21-0800200c9a66/nodes/Heat-Pump"/>
          <p:cNvSpPr txBox="1"/>
          <p:nvPr/>
        </p:nvSpPr>
        <p:spPr>
          <a:xfrm>
            <a:off x="2592647" y="4718878"/>
            <a:ext cx="91692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sz="2200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bc0f1bf8-bdae-11e9-9cb5-2a2ae2dbcce4/</a:t>
            </a:r>
            <a:r>
              <a:rPr lang="fr-CH" sz="2200" dirty="0" err="1">
                <a:solidFill>
                  <a:schemeClr val="tx1">
                    <a:lumMod val="50000"/>
                  </a:schemeClr>
                </a:solidFill>
                <a:ea typeface="Gill Sans SemiBold"/>
                <a:cs typeface="Gill Sans SemiBold"/>
                <a:sym typeface="Gill Sans SemiBold"/>
              </a:rPr>
              <a:t>myHeater</a:t>
            </a:r>
            <a:endParaRPr lang="fr-CH" dirty="0">
              <a:solidFill>
                <a:schemeClr val="tx1">
                  <a:lumMod val="50000"/>
                </a:schemeClr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  <p:sp>
        <p:nvSpPr>
          <p:cNvPr id="735" name="D640cdd70-1bdb-11e4-8c21-0800200c9a66/nodes/Heat-Pump/objects/Status"/>
          <p:cNvSpPr txBox="1"/>
          <p:nvPr/>
        </p:nvSpPr>
        <p:spPr>
          <a:xfrm>
            <a:off x="2592647" y="6497388"/>
            <a:ext cx="9169277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sz="2200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bc0f1bf8-bdae-11e9-9cb5-2a2ae2dbcce4/</a:t>
            </a:r>
            <a:r>
              <a:rPr lang="fr-CH" sz="2200" dirty="0" err="1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myHeater</a:t>
            </a:r>
            <a:r>
              <a:rPr lang="fr-CH" sz="2200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/</a:t>
            </a:r>
            <a:r>
              <a:rPr lang="fr-CH" sz="2200" dirty="0" err="1">
                <a:solidFill>
                  <a:schemeClr val="tx1">
                    <a:lumMod val="50000"/>
                  </a:schemeClr>
                </a:solidFill>
                <a:ea typeface="Gill Sans SemiBold"/>
                <a:cs typeface="Gill Sans SemiBold"/>
                <a:sym typeface="Gill Sans SemiBold"/>
              </a:rPr>
              <a:t>temperatures</a:t>
            </a:r>
            <a:endParaRPr lang="fr-CH" dirty="0">
              <a:solidFill>
                <a:schemeClr val="tx1">
                  <a:lumMod val="50000"/>
                </a:schemeClr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  <p:sp>
        <p:nvSpPr>
          <p:cNvPr id="736" name="…1e4-8c21-0800200c9a66/nodes/Heat-Pump/objects/Status/attributes/Active"/>
          <p:cNvSpPr txBox="1"/>
          <p:nvPr/>
        </p:nvSpPr>
        <p:spPr>
          <a:xfrm>
            <a:off x="2592647" y="8275897"/>
            <a:ext cx="9729982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bc0f1bf8-bdae-11e9-9cb5-2a2ae2dbcce4/</a:t>
            </a:r>
            <a:r>
              <a:rPr lang="fr-CH" dirty="0" err="1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myHeater</a:t>
            </a:r>
            <a:r>
              <a:rPr lang="fr-CH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/</a:t>
            </a:r>
            <a:r>
              <a:rPr lang="fr-CH" dirty="0" err="1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temperatures</a:t>
            </a:r>
            <a:r>
              <a:rPr lang="fr-CH" dirty="0">
                <a:solidFill>
                  <a:schemeClr val="tx1">
                    <a:lumMod val="50000"/>
                  </a:schemeClr>
                </a:solidFill>
                <a:latin typeface="+mj-lt"/>
                <a:ea typeface="Gill Sans SemiBold"/>
                <a:cs typeface="Gill Sans SemiBold"/>
                <a:sym typeface="Gill Sans SemiBold"/>
              </a:rPr>
              <a:t>/</a:t>
            </a:r>
            <a:r>
              <a:rPr lang="fr-CH" dirty="0" err="1">
                <a:solidFill>
                  <a:schemeClr val="tx1">
                    <a:lumMod val="5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temperature</a:t>
            </a:r>
            <a:endParaRPr dirty="0">
              <a:solidFill>
                <a:schemeClr val="tx1">
                  <a:lumMod val="50000"/>
                </a:schemeClr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  <p:pic>
        <p:nvPicPr>
          <p:cNvPr id="737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73" y="524316"/>
            <a:ext cx="1092201" cy="98336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opic / Content relation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en-GB" noProof="0" dirty="0"/>
              <a:t>Topic / Json Object model</a:t>
            </a:r>
          </a:p>
        </p:txBody>
      </p:sp>
      <p:sp>
        <p:nvSpPr>
          <p:cNvPr id="809" name="Topic:  @UPDATE/D640cdd70-1bdb-11e4-8c21-0800200c9a"/>
          <p:cNvSpPr/>
          <p:nvPr/>
        </p:nvSpPr>
        <p:spPr>
          <a:xfrm>
            <a:off x="633324" y="1714499"/>
            <a:ext cx="6609305" cy="7858562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 err="1"/>
              <a:t>EndpointUUID</a:t>
            </a:r>
            <a:r>
              <a:rPr lang="fr-CH" dirty="0"/>
              <a:t>: bc0f1bf8-bdae-11e9-9cb5-2a2ae2dbcce4</a:t>
            </a:r>
            <a:endParaRPr dirty="0"/>
          </a:p>
        </p:txBody>
      </p:sp>
      <p:sp>
        <p:nvSpPr>
          <p:cNvPr id="811" name="{…"/>
          <p:cNvSpPr txBox="1"/>
          <p:nvPr/>
        </p:nvSpPr>
        <p:spPr>
          <a:xfrm>
            <a:off x="8180424" y="3994670"/>
            <a:ext cx="419105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6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</a:t>
            </a:r>
            <a:r>
              <a:rPr dirty="0">
                <a:solidFill>
                  <a:srgbClr val="D02267"/>
                </a:solidFill>
              </a:rPr>
              <a:t>„</a:t>
            </a:r>
            <a:r>
              <a:rPr lang="fr-CH" dirty="0">
                <a:solidFill>
                  <a:srgbClr val="D02267"/>
                </a:solidFill>
              </a:rPr>
              <a:t>type</a:t>
            </a:r>
            <a:r>
              <a:rPr dirty="0">
                <a:solidFill>
                  <a:srgbClr val="D02267"/>
                </a:solidFill>
              </a:rPr>
              <a:t>“</a:t>
            </a:r>
            <a:r>
              <a:rPr dirty="0">
                <a:solidFill>
                  <a:srgbClr val="269969"/>
                </a:solidFill>
              </a:rPr>
              <a:t>: </a:t>
            </a:r>
            <a:r>
              <a:rPr dirty="0">
                <a:solidFill>
                  <a:srgbClr val="D02267"/>
                </a:solidFill>
              </a:rPr>
              <a:t>„Number“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</a:t>
            </a:r>
            <a:r>
              <a:rPr dirty="0">
                <a:solidFill>
                  <a:srgbClr val="D54983"/>
                </a:solidFill>
              </a:rPr>
              <a:t>„constraint“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D54983"/>
                </a:solidFill>
              </a:rPr>
              <a:t>„Measure“</a:t>
            </a:r>
            <a:r>
              <a:rPr lang="fr-CH" dirty="0">
                <a:solidFill>
                  <a:srgbClr val="D54983"/>
                </a:solidFill>
              </a:rPr>
              <a:t>,</a:t>
            </a: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54983"/>
                </a:solidFill>
              </a:rPr>
              <a:t>  </a:t>
            </a:r>
            <a:r>
              <a:rPr dirty="0">
                <a:solidFill>
                  <a:srgbClr val="D54983"/>
                </a:solidFill>
              </a:rPr>
              <a:t>„timestamp“</a:t>
            </a:r>
            <a:r>
              <a:rPr dirty="0"/>
              <a:t>:</a:t>
            </a:r>
            <a:r>
              <a:rPr lang="fr-CH" dirty="0">
                <a:solidFill>
                  <a:srgbClr val="2AA9DC"/>
                </a:solidFill>
              </a:rPr>
              <a:t>1575547591859.0</a:t>
            </a:r>
            <a:r>
              <a:rPr dirty="0"/>
              <a:t>,</a:t>
            </a:r>
            <a:endParaRPr dirty="0">
              <a:solidFill>
                <a:srgbClr val="2AA9DC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AA9DC"/>
                </a:solidFill>
              </a:rPr>
              <a:t>  </a:t>
            </a:r>
            <a:r>
              <a:rPr dirty="0">
                <a:solidFill>
                  <a:srgbClr val="D54983"/>
                </a:solidFill>
              </a:rPr>
              <a:t>„value“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lang="fr-CH" dirty="0">
                <a:solidFill>
                  <a:srgbClr val="2AA9DC"/>
                </a:solidFill>
              </a:rPr>
              <a:t>25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}</a:t>
            </a:r>
          </a:p>
        </p:txBody>
      </p:sp>
      <p:sp>
        <p:nvSpPr>
          <p:cNvPr id="813" name="Linie"/>
          <p:cNvSpPr/>
          <p:nvPr/>
        </p:nvSpPr>
        <p:spPr>
          <a:xfrm flipV="1">
            <a:off x="4433633" y="3341382"/>
            <a:ext cx="3276798" cy="4589614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4" name="Linie"/>
          <p:cNvSpPr/>
          <p:nvPr/>
        </p:nvSpPr>
        <p:spPr>
          <a:xfrm flipV="1">
            <a:off x="4572290" y="5699303"/>
            <a:ext cx="7858951" cy="3247693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5" name="Topic:  @UPDATE/D640cdd70-1bdb-11e4-8c21-0800200c9a/nodes/Meteo/objects/temperatures/objects/inside/attributes/temperature"/>
          <p:cNvSpPr/>
          <p:nvPr/>
        </p:nvSpPr>
        <p:spPr>
          <a:xfrm>
            <a:off x="7710430" y="2643435"/>
            <a:ext cx="4958503" cy="3103812"/>
          </a:xfrm>
          <a:prstGeom prst="roundRect">
            <a:avLst>
              <a:gd name="adj" fmla="val 16527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  <a:ea typeface="+mn-ea"/>
                <a:cs typeface="+mn-cs"/>
                <a:sym typeface="Gill Sans Light"/>
              </a:rPr>
              <a:t>Topic: </a:t>
            </a:r>
            <a:br>
              <a:rPr dirty="0">
                <a:latin typeface="+mn-lt"/>
                <a:ea typeface="+mn-ea"/>
                <a:cs typeface="+mn-cs"/>
                <a:sym typeface="Gill Sans Light"/>
              </a:rPr>
            </a:br>
            <a:r>
              <a:rPr sz="1600" dirty="0"/>
              <a:t>@</a:t>
            </a:r>
            <a:r>
              <a:rPr lang="fr-CH" sz="1600" dirty="0"/>
              <a:t>update</a:t>
            </a:r>
            <a:r>
              <a:rPr sz="1600" dirty="0"/>
              <a:t>/</a:t>
            </a:r>
            <a:r>
              <a:rPr lang="fr-CH" sz="1600" dirty="0"/>
              <a:t> bc0f1bf8-bdae-11e9-9cb5-2a2ae2dbcce4 </a:t>
            </a:r>
            <a:r>
              <a:rPr sz="1600" dirty="0"/>
              <a:t>/</a:t>
            </a:r>
            <a:r>
              <a:rPr lang="fr-CH" sz="1600" dirty="0" err="1"/>
              <a:t>myHeater</a:t>
            </a:r>
            <a:r>
              <a:rPr sz="1600" dirty="0"/>
              <a:t>/temperatures/temperature</a:t>
            </a:r>
            <a:endParaRPr dirty="0"/>
          </a:p>
        </p:txBody>
      </p:sp>
      <p:sp>
        <p:nvSpPr>
          <p:cNvPr id="10" name="Endpoint">
            <a:extLst>
              <a:ext uri="{FF2B5EF4-FFF2-40B4-BE49-F238E27FC236}">
                <a16:creationId xmlns:a16="http://schemas.microsoft.com/office/drawing/2014/main" id="{8B170E7D-EA06-44F4-8986-7E7ED0597DDF}"/>
              </a:ext>
            </a:extLst>
          </p:cNvPr>
          <p:cNvSpPr/>
          <p:nvPr/>
        </p:nvSpPr>
        <p:spPr>
          <a:xfrm>
            <a:off x="3195167" y="2399638"/>
            <a:ext cx="1230883" cy="1230882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00" dirty="0"/>
              <a:t>Endpoint</a:t>
            </a:r>
            <a:r>
              <a:rPr lang="fr-CH" sz="1600" dirty="0"/>
              <a:t>UUID</a:t>
            </a:r>
            <a:endParaRPr sz="1600" dirty="0"/>
          </a:p>
        </p:txBody>
      </p:sp>
      <p:sp>
        <p:nvSpPr>
          <p:cNvPr id="11" name="Node">
            <a:extLst>
              <a:ext uri="{FF2B5EF4-FFF2-40B4-BE49-F238E27FC236}">
                <a16:creationId xmlns:a16="http://schemas.microsoft.com/office/drawing/2014/main" id="{E1C4E6AF-6C8A-4C90-83FB-8334A4778B6E}"/>
              </a:ext>
            </a:extLst>
          </p:cNvPr>
          <p:cNvSpPr/>
          <p:nvPr/>
        </p:nvSpPr>
        <p:spPr>
          <a:xfrm>
            <a:off x="3302608" y="4399378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fr-CH" sz="1200" dirty="0" err="1"/>
              <a:t>myHeater</a:t>
            </a:r>
            <a:endParaRPr sz="1200" dirty="0"/>
          </a:p>
        </p:txBody>
      </p:sp>
      <p:cxnSp>
        <p:nvCxnSpPr>
          <p:cNvPr id="12" name="Verbindungslinie">
            <a:extLst>
              <a:ext uri="{FF2B5EF4-FFF2-40B4-BE49-F238E27FC236}">
                <a16:creationId xmlns:a16="http://schemas.microsoft.com/office/drawing/2014/main" id="{7CE232BE-001C-4B89-9DFF-A02933553416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3810609" y="3630520"/>
            <a:ext cx="0" cy="768858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sp>
        <p:nvSpPr>
          <p:cNvPr id="13" name="*">
            <a:extLst>
              <a:ext uri="{FF2B5EF4-FFF2-40B4-BE49-F238E27FC236}">
                <a16:creationId xmlns:a16="http://schemas.microsoft.com/office/drawing/2014/main" id="{12BFBEFD-5B0D-4419-A243-732F171FA8AF}"/>
              </a:ext>
            </a:extLst>
          </p:cNvPr>
          <p:cNvSpPr txBox="1"/>
          <p:nvPr/>
        </p:nvSpPr>
        <p:spPr>
          <a:xfrm>
            <a:off x="3925633" y="4014678"/>
            <a:ext cx="10265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endParaRPr dirty="0"/>
          </a:p>
        </p:txBody>
      </p:sp>
      <p:sp>
        <p:nvSpPr>
          <p:cNvPr id="14" name="Object">
            <a:extLst>
              <a:ext uri="{FF2B5EF4-FFF2-40B4-BE49-F238E27FC236}">
                <a16:creationId xmlns:a16="http://schemas.microsoft.com/office/drawing/2014/main" id="{EDA8A7AA-E192-4AFE-8A25-CC76783C23CC}"/>
              </a:ext>
            </a:extLst>
          </p:cNvPr>
          <p:cNvSpPr/>
          <p:nvPr/>
        </p:nvSpPr>
        <p:spPr>
          <a:xfrm>
            <a:off x="3302608" y="6171538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fr-CH" sz="1200" dirty="0" err="1"/>
              <a:t>tempera-tures</a:t>
            </a:r>
            <a:endParaRPr sz="1200" dirty="0"/>
          </a:p>
        </p:txBody>
      </p:sp>
      <p:cxnSp>
        <p:nvCxnSpPr>
          <p:cNvPr id="15" name="Verbindungslinie">
            <a:extLst>
              <a:ext uri="{FF2B5EF4-FFF2-40B4-BE49-F238E27FC236}">
                <a16:creationId xmlns:a16="http://schemas.microsoft.com/office/drawing/2014/main" id="{5DC5549A-5012-412F-AAD3-58DE6852A741}"/>
              </a:ext>
            </a:extLst>
          </p:cNvPr>
          <p:cNvCxnSpPr>
            <a:cxnSpLocks/>
            <a:stCxn id="14" idx="0"/>
            <a:endCxn id="11" idx="4"/>
          </p:cNvCxnSpPr>
          <p:nvPr/>
        </p:nvCxnSpPr>
        <p:spPr>
          <a:xfrm flipV="1">
            <a:off x="3810609" y="5415379"/>
            <a:ext cx="0" cy="756159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sp>
        <p:nvSpPr>
          <p:cNvPr id="16" name="*">
            <a:extLst>
              <a:ext uri="{FF2B5EF4-FFF2-40B4-BE49-F238E27FC236}">
                <a16:creationId xmlns:a16="http://schemas.microsoft.com/office/drawing/2014/main" id="{EB6330E4-8B1A-47E8-9E26-63B854A23EB1}"/>
              </a:ext>
            </a:extLst>
          </p:cNvPr>
          <p:cNvSpPr txBox="1"/>
          <p:nvPr/>
        </p:nvSpPr>
        <p:spPr>
          <a:xfrm>
            <a:off x="3925633" y="5805378"/>
            <a:ext cx="10265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endParaRPr dirty="0"/>
          </a:p>
        </p:txBody>
      </p:sp>
      <p:sp>
        <p:nvSpPr>
          <p:cNvPr id="17" name="Attribute">
            <a:extLst>
              <a:ext uri="{FF2B5EF4-FFF2-40B4-BE49-F238E27FC236}">
                <a16:creationId xmlns:a16="http://schemas.microsoft.com/office/drawing/2014/main" id="{2351E0E1-0980-427F-B3A1-C5E85DDA5175}"/>
              </a:ext>
            </a:extLst>
          </p:cNvPr>
          <p:cNvSpPr/>
          <p:nvPr/>
        </p:nvSpPr>
        <p:spPr>
          <a:xfrm>
            <a:off x="3960211" y="7930996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fr-CH" sz="1200" dirty="0" err="1"/>
              <a:t>tempera-ture</a:t>
            </a:r>
            <a:endParaRPr sz="1200" dirty="0"/>
          </a:p>
        </p:txBody>
      </p:sp>
      <p:cxnSp>
        <p:nvCxnSpPr>
          <p:cNvPr id="18" name="Verbindungslinie">
            <a:extLst>
              <a:ext uri="{FF2B5EF4-FFF2-40B4-BE49-F238E27FC236}">
                <a16:creationId xmlns:a16="http://schemas.microsoft.com/office/drawing/2014/main" id="{2950EF80-EB9E-4EBE-81F7-3DDC2A206E1A}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 flipH="1" flipV="1">
            <a:off x="3810609" y="7187539"/>
            <a:ext cx="657603" cy="743457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sp>
        <p:nvSpPr>
          <p:cNvPr id="24" name="Attribute">
            <a:extLst>
              <a:ext uri="{FF2B5EF4-FFF2-40B4-BE49-F238E27FC236}">
                <a16:creationId xmlns:a16="http://schemas.microsoft.com/office/drawing/2014/main" id="{9F0FF723-6613-4253-81C2-D44E82CE30FD}"/>
              </a:ext>
            </a:extLst>
          </p:cNvPr>
          <p:cNvSpPr/>
          <p:nvPr/>
        </p:nvSpPr>
        <p:spPr>
          <a:xfrm>
            <a:off x="2690631" y="7930996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fr-CH" sz="1200" dirty="0" err="1"/>
              <a:t>setPoint</a:t>
            </a:r>
            <a:r>
              <a:rPr lang="fr-CH" sz="1200" dirty="0"/>
              <a:t>-</a:t>
            </a:r>
            <a:r>
              <a:rPr lang="fr-CH" sz="1200" dirty="0" err="1"/>
              <a:t>Tempera-ture</a:t>
            </a:r>
            <a:endParaRPr sz="1200" dirty="0"/>
          </a:p>
        </p:txBody>
      </p:sp>
      <p:cxnSp>
        <p:nvCxnSpPr>
          <p:cNvPr id="25" name="Verbindungslinie">
            <a:extLst>
              <a:ext uri="{FF2B5EF4-FFF2-40B4-BE49-F238E27FC236}">
                <a16:creationId xmlns:a16="http://schemas.microsoft.com/office/drawing/2014/main" id="{A4517C5F-09B6-4C3C-B195-B71CFF4E091F}"/>
              </a:ext>
            </a:extLst>
          </p:cNvPr>
          <p:cNvCxnSpPr>
            <a:cxnSpLocks/>
            <a:stCxn id="24" idx="0"/>
            <a:endCxn id="14" idx="4"/>
          </p:cNvCxnSpPr>
          <p:nvPr/>
        </p:nvCxnSpPr>
        <p:spPr>
          <a:xfrm flipV="1">
            <a:off x="3198632" y="7187539"/>
            <a:ext cx="611977" cy="743457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opic / Content relation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en-GB" noProof="0" dirty="0"/>
              <a:t>Topic / Json Object model</a:t>
            </a:r>
          </a:p>
        </p:txBody>
      </p:sp>
      <p:sp>
        <p:nvSpPr>
          <p:cNvPr id="809" name="Topic:  @UPDATE/D640cdd70-1bdb-11e4-8c21-0800200c9a"/>
          <p:cNvSpPr/>
          <p:nvPr/>
        </p:nvSpPr>
        <p:spPr>
          <a:xfrm>
            <a:off x="633324" y="1714499"/>
            <a:ext cx="6609305" cy="7858562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 err="1"/>
              <a:t>EndpointUUID</a:t>
            </a:r>
            <a:r>
              <a:rPr lang="fr-CH" dirty="0"/>
              <a:t>: bc0f1bf8-bdae-11e9-9cb5-2a2ae2dbcce4</a:t>
            </a:r>
            <a:endParaRPr dirty="0"/>
          </a:p>
        </p:txBody>
      </p:sp>
      <p:sp>
        <p:nvSpPr>
          <p:cNvPr id="810" name="{…"/>
          <p:cNvSpPr txBox="1"/>
          <p:nvPr/>
        </p:nvSpPr>
        <p:spPr>
          <a:xfrm>
            <a:off x="852634" y="2136338"/>
            <a:ext cx="8362187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{</a:t>
            </a:r>
            <a:r>
              <a:rPr lang="fr-CH" dirty="0">
                <a:solidFill>
                  <a:srgbClr val="D02267"/>
                </a:solidFill>
              </a:rPr>
              <a:t>  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endpointUuid</a:t>
            </a:r>
            <a:r>
              <a:rPr lang="fr-CH" dirty="0">
                <a:solidFill>
                  <a:srgbClr val="D02267"/>
                </a:solidFill>
              </a:rPr>
              <a:t>": "bc0f1bf8-bdae-11e9-9cb5-2a2ae2dbcce4",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friendlyName</a:t>
            </a:r>
            <a:r>
              <a:rPr lang="fr-CH" dirty="0">
                <a:solidFill>
                  <a:srgbClr val="D02267"/>
                </a:solidFill>
              </a:rPr>
              <a:t>": "test",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logLevel</a:t>
            </a:r>
            <a:r>
              <a:rPr lang="fr-CH" dirty="0">
                <a:solidFill>
                  <a:srgbClr val="D02267"/>
                </a:solidFill>
              </a:rPr>
              <a:t>": "ERROR",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"online": </a:t>
            </a:r>
            <a:r>
              <a:rPr lang="fr-CH" dirty="0">
                <a:solidFill>
                  <a:srgbClr val="2AA9DC"/>
                </a:solidFill>
              </a:rPr>
              <a:t>false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blocked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AA9DC"/>
                </a:solidFill>
              </a:rPr>
              <a:t>false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"</a:t>
            </a:r>
            <a:r>
              <a:rPr lang="fr-CH" dirty="0" err="1">
                <a:solidFill>
                  <a:srgbClr val="D02267"/>
                </a:solidFill>
              </a:rPr>
              <a:t>endpoint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"</a:t>
            </a:r>
            <a:r>
              <a:rPr lang="fr-CH" dirty="0" err="1">
                <a:solidFill>
                  <a:srgbClr val="D02267"/>
                </a:solidFill>
              </a:rPr>
              <a:t>nodes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"</a:t>
            </a:r>
            <a:r>
              <a:rPr lang="fr-CH" dirty="0" err="1">
                <a:solidFill>
                  <a:srgbClr val="D02267"/>
                </a:solidFill>
              </a:rPr>
              <a:t>myHeater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"</a:t>
            </a:r>
            <a:r>
              <a:rPr lang="fr-CH" dirty="0" err="1">
                <a:solidFill>
                  <a:srgbClr val="D02267"/>
                </a:solidFill>
              </a:rPr>
              <a:t>implements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[]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"</a:t>
            </a:r>
            <a:r>
              <a:rPr lang="fr-CH" dirty="0" err="1">
                <a:solidFill>
                  <a:srgbClr val="D02267"/>
                </a:solidFill>
              </a:rPr>
              <a:t>objects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"</a:t>
            </a:r>
            <a:r>
              <a:rPr lang="fr-CH" dirty="0" err="1">
                <a:solidFill>
                  <a:srgbClr val="D02267"/>
                </a:solidFill>
              </a:rPr>
              <a:t>temperatures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"</a:t>
            </a:r>
            <a:r>
              <a:rPr lang="fr-CH" dirty="0" err="1">
                <a:solidFill>
                  <a:srgbClr val="D02267"/>
                </a:solidFill>
              </a:rPr>
              <a:t>attributes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"</a:t>
            </a:r>
            <a:r>
              <a:rPr lang="fr-CH" dirty="0" err="1">
                <a:solidFill>
                  <a:srgbClr val="D02267"/>
                </a:solidFill>
              </a:rPr>
              <a:t>setPointTemperature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</a:t>
            </a:r>
            <a:r>
              <a:rPr lang="fr-CH" dirty="0" err="1">
                <a:solidFill>
                  <a:srgbClr val="D02267"/>
                </a:solidFill>
              </a:rPr>
              <a:t>constraint</a:t>
            </a:r>
            <a:r>
              <a:rPr lang="fr-CH" dirty="0">
                <a:solidFill>
                  <a:srgbClr val="D02267"/>
                </a:solidFill>
              </a:rPr>
              <a:t>": "</a:t>
            </a:r>
            <a:r>
              <a:rPr lang="fr-CH" dirty="0" err="1">
                <a:solidFill>
                  <a:srgbClr val="D02267"/>
                </a:solidFill>
              </a:rPr>
              <a:t>SetPoint</a:t>
            </a:r>
            <a:r>
              <a:rPr lang="fr-CH" dirty="0">
                <a:solidFill>
                  <a:srgbClr val="D02267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"timestamp":</a:t>
            </a:r>
            <a:r>
              <a:rPr lang="fr-CH" dirty="0">
                <a:solidFill>
                  <a:srgbClr val="2AA9DC"/>
                </a:solidFill>
              </a:rPr>
              <a:t> -1.0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"type": "</a:t>
            </a:r>
            <a:r>
              <a:rPr lang="fr-CH" dirty="0" err="1">
                <a:solidFill>
                  <a:srgbClr val="D02267"/>
                </a:solidFill>
              </a:rPr>
              <a:t>Number</a:t>
            </a:r>
            <a:r>
              <a:rPr lang="fr-CH" dirty="0">
                <a:solidFill>
                  <a:srgbClr val="D02267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"value": </a:t>
            </a:r>
            <a:r>
              <a:rPr lang="fr-CH" dirty="0">
                <a:solidFill>
                  <a:srgbClr val="2AA9DC"/>
                </a:solidFill>
              </a:rPr>
              <a:t>21.0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</a:t>
            </a:r>
            <a:r>
              <a:rPr lang="fr-CH" dirty="0">
                <a:solidFill>
                  <a:srgbClr val="269969"/>
                </a:solidFill>
              </a:rPr>
              <a:t>}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"</a:t>
            </a:r>
            <a:r>
              <a:rPr lang="fr-CH" dirty="0" err="1">
                <a:solidFill>
                  <a:srgbClr val="D02267"/>
                </a:solidFill>
              </a:rPr>
              <a:t>temperature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</a:t>
            </a:r>
            <a:r>
              <a:rPr lang="fr-CH" dirty="0" err="1">
                <a:solidFill>
                  <a:srgbClr val="D02267"/>
                </a:solidFill>
              </a:rPr>
              <a:t>constraint</a:t>
            </a:r>
            <a:r>
              <a:rPr lang="fr-CH" dirty="0">
                <a:solidFill>
                  <a:srgbClr val="D02267"/>
                </a:solidFill>
              </a:rPr>
              <a:t>": "</a:t>
            </a:r>
            <a:r>
              <a:rPr lang="fr-CH" dirty="0" err="1">
                <a:solidFill>
                  <a:srgbClr val="D02267"/>
                </a:solidFill>
              </a:rPr>
              <a:t>Measure</a:t>
            </a:r>
            <a:r>
              <a:rPr lang="fr-CH" dirty="0">
                <a:solidFill>
                  <a:srgbClr val="D02267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"timestamp": </a:t>
            </a:r>
            <a:r>
              <a:rPr lang="fr-CH" dirty="0">
                <a:solidFill>
                  <a:srgbClr val="2AA9DC"/>
                </a:solidFill>
              </a:rPr>
              <a:t>1575547591858.0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"type": "</a:t>
            </a:r>
            <a:r>
              <a:rPr lang="fr-CH" dirty="0" err="1">
                <a:solidFill>
                  <a:srgbClr val="D02267"/>
                </a:solidFill>
              </a:rPr>
              <a:t>Number</a:t>
            </a:r>
            <a:r>
              <a:rPr lang="fr-CH" dirty="0">
                <a:solidFill>
                  <a:srgbClr val="D02267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  "value": </a:t>
            </a:r>
            <a:r>
              <a:rPr lang="fr-CH" dirty="0">
                <a:solidFill>
                  <a:srgbClr val="2AA9DC"/>
                </a:solidFill>
              </a:rPr>
              <a:t>25.000000762939507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  </a:t>
            </a:r>
            <a:r>
              <a:rPr lang="fr-CH" dirty="0">
                <a:solidFill>
                  <a:srgbClr val="269969"/>
                </a:solidFill>
              </a:rPr>
              <a:t>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</a:t>
            </a:r>
            <a:r>
              <a:rPr lang="fr-CH" dirty="0">
                <a:solidFill>
                  <a:srgbClr val="269969"/>
                </a:solidFill>
              </a:rPr>
              <a:t>}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"</a:t>
            </a:r>
            <a:r>
              <a:rPr lang="fr-CH" dirty="0" err="1">
                <a:solidFill>
                  <a:srgbClr val="D02267"/>
                </a:solidFill>
              </a:rPr>
              <a:t>conforms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 err="1">
                <a:solidFill>
                  <a:srgbClr val="2AA9DC"/>
                </a:solidFill>
              </a:rPr>
              <a:t>null</a:t>
            </a:r>
            <a:r>
              <a:rPr lang="fr-CH" dirty="0">
                <a:solidFill>
                  <a:srgbClr val="D02267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02267"/>
                </a:solidFill>
              </a:rPr>
              <a:t>            "</a:t>
            </a:r>
            <a:r>
              <a:rPr lang="fr-CH" dirty="0" err="1">
                <a:solidFill>
                  <a:srgbClr val="D02267"/>
                </a:solidFill>
              </a:rPr>
              <a:t>objects</a:t>
            </a:r>
            <a:r>
              <a:rPr lang="fr-CH" dirty="0">
                <a:solidFill>
                  <a:srgbClr val="D02267"/>
                </a:solidFill>
              </a:rPr>
              <a:t>": </a:t>
            </a:r>
            <a:r>
              <a:rPr lang="fr-CH" dirty="0">
                <a:solidFill>
                  <a:srgbClr val="269969"/>
                </a:solidFill>
              </a:rPr>
              <a:t>{}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      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    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  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269969"/>
                </a:solidFill>
              </a:rPr>
              <a:t>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fr-CH" dirty="0">
              <a:solidFill>
                <a:srgbClr val="D02267"/>
              </a:solidFill>
            </a:endParaRP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endParaRPr lang="fr-CH" dirty="0">
              <a:solidFill>
                <a:srgbClr val="D02267"/>
              </a:solidFill>
            </a:endParaRPr>
          </a:p>
        </p:txBody>
      </p:sp>
      <p:sp>
        <p:nvSpPr>
          <p:cNvPr id="811" name="{…"/>
          <p:cNvSpPr txBox="1"/>
          <p:nvPr/>
        </p:nvSpPr>
        <p:spPr>
          <a:xfrm>
            <a:off x="8180424" y="3994670"/>
            <a:ext cx="419105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6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</a:t>
            </a:r>
            <a:r>
              <a:rPr dirty="0">
                <a:solidFill>
                  <a:srgbClr val="D02267"/>
                </a:solidFill>
              </a:rPr>
              <a:t>„</a:t>
            </a:r>
            <a:r>
              <a:rPr lang="fr-CH" dirty="0">
                <a:solidFill>
                  <a:srgbClr val="D02267"/>
                </a:solidFill>
              </a:rPr>
              <a:t>type</a:t>
            </a:r>
            <a:r>
              <a:rPr dirty="0">
                <a:solidFill>
                  <a:srgbClr val="D02267"/>
                </a:solidFill>
              </a:rPr>
              <a:t>“</a:t>
            </a:r>
            <a:r>
              <a:rPr dirty="0">
                <a:solidFill>
                  <a:srgbClr val="269969"/>
                </a:solidFill>
              </a:rPr>
              <a:t>: </a:t>
            </a:r>
            <a:r>
              <a:rPr dirty="0">
                <a:solidFill>
                  <a:srgbClr val="D02267"/>
                </a:solidFill>
              </a:rPr>
              <a:t>„Number“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</a:t>
            </a:r>
            <a:r>
              <a:rPr dirty="0">
                <a:solidFill>
                  <a:srgbClr val="D54983"/>
                </a:solidFill>
              </a:rPr>
              <a:t>„constraint“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D54983"/>
                </a:solidFill>
              </a:rPr>
              <a:t>„Measure“</a:t>
            </a:r>
            <a:r>
              <a:rPr lang="fr-CH" dirty="0">
                <a:solidFill>
                  <a:srgbClr val="D54983"/>
                </a:solidFill>
              </a:rPr>
              <a:t>,</a:t>
            </a: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lang="fr-CH" dirty="0">
                <a:solidFill>
                  <a:srgbClr val="D54983"/>
                </a:solidFill>
              </a:rPr>
              <a:t>  </a:t>
            </a:r>
            <a:r>
              <a:rPr dirty="0">
                <a:solidFill>
                  <a:srgbClr val="D54983"/>
                </a:solidFill>
              </a:rPr>
              <a:t>„timestamp“</a:t>
            </a:r>
            <a:r>
              <a:rPr dirty="0"/>
              <a:t>:</a:t>
            </a:r>
            <a:r>
              <a:rPr lang="fr-CH" dirty="0">
                <a:solidFill>
                  <a:srgbClr val="2AA9DC"/>
                </a:solidFill>
              </a:rPr>
              <a:t>1575547591859.0</a:t>
            </a:r>
            <a:r>
              <a:rPr dirty="0"/>
              <a:t>,</a:t>
            </a:r>
            <a:endParaRPr dirty="0">
              <a:solidFill>
                <a:srgbClr val="2AA9DC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AA9DC"/>
                </a:solidFill>
              </a:rPr>
              <a:t>  </a:t>
            </a:r>
            <a:r>
              <a:rPr dirty="0">
                <a:solidFill>
                  <a:srgbClr val="D54983"/>
                </a:solidFill>
              </a:rPr>
              <a:t>„value“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lang="fr-CH" dirty="0">
                <a:solidFill>
                  <a:srgbClr val="2AA9DC"/>
                </a:solidFill>
              </a:rPr>
              <a:t>25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}</a:t>
            </a:r>
          </a:p>
        </p:txBody>
      </p:sp>
      <p:sp>
        <p:nvSpPr>
          <p:cNvPr id="813" name="Linie"/>
          <p:cNvSpPr/>
          <p:nvPr/>
        </p:nvSpPr>
        <p:spPr>
          <a:xfrm flipV="1">
            <a:off x="5772566" y="3341382"/>
            <a:ext cx="1937864" cy="3103813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4" name="Linie"/>
          <p:cNvSpPr/>
          <p:nvPr/>
        </p:nvSpPr>
        <p:spPr>
          <a:xfrm flipV="1">
            <a:off x="5772566" y="5699302"/>
            <a:ext cx="6658675" cy="1777329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5" name="Topic:  @UPDATE/D640cdd70-1bdb-11e4-8c21-0800200c9a/nodes/Meteo/objects/temperatures/objects/inside/attributes/temperature"/>
          <p:cNvSpPr/>
          <p:nvPr/>
        </p:nvSpPr>
        <p:spPr>
          <a:xfrm>
            <a:off x="7710430" y="2643435"/>
            <a:ext cx="4958503" cy="3103812"/>
          </a:xfrm>
          <a:prstGeom prst="roundRect">
            <a:avLst>
              <a:gd name="adj" fmla="val 16527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  <a:ea typeface="+mn-ea"/>
                <a:cs typeface="+mn-cs"/>
                <a:sym typeface="Gill Sans Light"/>
              </a:rPr>
              <a:t>Topic: </a:t>
            </a:r>
            <a:br>
              <a:rPr dirty="0">
                <a:latin typeface="+mn-lt"/>
                <a:ea typeface="+mn-ea"/>
                <a:cs typeface="+mn-cs"/>
                <a:sym typeface="Gill Sans Light"/>
              </a:rPr>
            </a:br>
            <a:r>
              <a:rPr sz="1600" dirty="0"/>
              <a:t>@</a:t>
            </a:r>
            <a:r>
              <a:rPr lang="fr-CH" sz="1600" dirty="0"/>
              <a:t>update</a:t>
            </a:r>
            <a:r>
              <a:rPr sz="1600" dirty="0"/>
              <a:t>/</a:t>
            </a:r>
            <a:r>
              <a:rPr lang="fr-CH" sz="1600" dirty="0"/>
              <a:t> bc0f1bf8-bdae-11e9-9cb5-2a2ae2dbcce4 </a:t>
            </a:r>
            <a:r>
              <a:rPr sz="1600" dirty="0"/>
              <a:t>/</a:t>
            </a:r>
            <a:r>
              <a:rPr lang="fr-CH" sz="1600" dirty="0" err="1"/>
              <a:t>myHeater</a:t>
            </a:r>
            <a:r>
              <a:rPr sz="1600" dirty="0"/>
              <a:t>/temperatures/temperature</a:t>
            </a:r>
            <a:endParaRPr dirty="0"/>
          </a:p>
        </p:txBody>
      </p:sp>
      <p:sp>
        <p:nvSpPr>
          <p:cNvPr id="30" name="Rechteck">
            <a:extLst>
              <a:ext uri="{FF2B5EF4-FFF2-40B4-BE49-F238E27FC236}">
                <a16:creationId xmlns:a16="http://schemas.microsoft.com/office/drawing/2014/main" id="{1FE007EE-DBF6-4029-896D-8F0E59DA49FD}"/>
              </a:ext>
            </a:extLst>
          </p:cNvPr>
          <p:cNvSpPr/>
          <p:nvPr/>
        </p:nvSpPr>
        <p:spPr>
          <a:xfrm>
            <a:off x="2568770" y="6451669"/>
            <a:ext cx="3203796" cy="1030238"/>
          </a:xfrm>
          <a:prstGeom prst="rect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80584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loud.iO Concepts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lang="en-GB" noProof="0" dirty="0">
                <a:latin typeface="Arista 2.0 Alternate"/>
                <a:ea typeface="Arista 2.0 Alternate"/>
                <a:cs typeface="Arista 2.0 Alternate"/>
                <a:sym typeface="Arista 2.0 Alternate"/>
              </a:rPr>
              <a:t> </a:t>
            </a:r>
            <a:r>
              <a:rPr lang="en-GB" noProof="0" dirty="0"/>
              <a:t>Features</a:t>
            </a:r>
          </a:p>
          <a:p>
            <a:pPr>
              <a:defRPr sz="8000"/>
            </a:pPr>
            <a:endParaRPr lang="en-GB" noProof="0" dirty="0"/>
          </a:p>
        </p:txBody>
      </p:sp>
      <p:pic>
        <p:nvPicPr>
          <p:cNvPr id="310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824030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Device Monitoring</a:t>
            </a:r>
          </a:p>
        </p:txBody>
      </p:sp>
      <p:sp>
        <p:nvSpPr>
          <p:cNvPr id="18" name="Use Cases…">
            <a:extLst>
              <a:ext uri="{FF2B5EF4-FFF2-40B4-BE49-F238E27FC236}">
                <a16:creationId xmlns:a16="http://schemas.microsoft.com/office/drawing/2014/main" id="{3A002A49-D3FF-4A16-853B-E7E3439A4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8851" y="1613937"/>
            <a:ext cx="6492645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Device Twin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Available through RESTful API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Access Control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Manage through RESTful API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Control who can access </a:t>
            </a:r>
            <a:r>
              <a:rPr lang="en-GB" noProof="0" dirty="0" err="1"/>
              <a:t>cloud.iO</a:t>
            </a:r>
            <a:r>
              <a:rPr lang="en-GB" noProof="0" dirty="0"/>
              <a:t> resources (From Endpoint to Attribute</a:t>
            </a:r>
            <a:r>
              <a:rPr lang="en-GB" dirty="0"/>
              <a:t>)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Local Endpoint database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Locally saves messages not sent if the connection is lost</a:t>
            </a:r>
            <a:endParaRPr lang="en-GB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History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Available through RESTful API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Grafana plugin using </a:t>
            </a:r>
            <a:r>
              <a:rPr lang="en-GB" dirty="0"/>
              <a:t>RESTful API in early development at the HEVs</a:t>
            </a:r>
            <a:endParaRPr lang="en-GB" noProof="0" dirty="0"/>
          </a:p>
        </p:txBody>
      </p:sp>
      <p:pic>
        <p:nvPicPr>
          <p:cNvPr id="20" name="Bild" descr="Bild">
            <a:extLst>
              <a:ext uri="{FF2B5EF4-FFF2-40B4-BE49-F238E27FC236}">
                <a16:creationId xmlns:a16="http://schemas.microsoft.com/office/drawing/2014/main" id="{94C5023A-3FF6-4716-8274-62129F06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097" y="6635033"/>
            <a:ext cx="1695514" cy="158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Bild" descr="Bild">
            <a:extLst>
              <a:ext uri="{FF2B5EF4-FFF2-40B4-BE49-F238E27FC236}">
                <a16:creationId xmlns:a16="http://schemas.microsoft.com/office/drawing/2014/main" id="{0724C688-2E0C-4D1B-ACB7-4E6C233DC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087" y="3133462"/>
            <a:ext cx="1796531" cy="16175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cxnSp>
        <p:nvCxnSpPr>
          <p:cNvPr id="26" name="Verbindungslinie">
            <a:extLst>
              <a:ext uri="{FF2B5EF4-FFF2-40B4-BE49-F238E27FC236}">
                <a16:creationId xmlns:a16="http://schemas.microsoft.com/office/drawing/2014/main" id="{CE677EA1-65CB-43A3-B9FF-4AF129B8FE2A}"/>
              </a:ext>
            </a:extLst>
          </p:cNvPr>
          <p:cNvCxnSpPr>
            <a:cxnSpLocks/>
            <a:stCxn id="28" idx="7"/>
          </p:cNvCxnSpPr>
          <p:nvPr/>
        </p:nvCxnSpPr>
        <p:spPr>
          <a:xfrm flipV="1">
            <a:off x="1811334" y="4876800"/>
            <a:ext cx="1059858" cy="2544066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none" w="med" len="med"/>
            <a:tailEnd type="triangle" w="med" len="med"/>
          </a:ln>
        </p:spPr>
      </p:cxnSp>
      <p:sp>
        <p:nvSpPr>
          <p:cNvPr id="27" name="Abgerundetes Rechteck">
            <a:extLst>
              <a:ext uri="{FF2B5EF4-FFF2-40B4-BE49-F238E27FC236}">
                <a16:creationId xmlns:a16="http://schemas.microsoft.com/office/drawing/2014/main" id="{5B058962-29AD-4CA0-B9A8-F5607E05ABC1}"/>
              </a:ext>
            </a:extLst>
          </p:cNvPr>
          <p:cNvSpPr/>
          <p:nvPr/>
        </p:nvSpPr>
        <p:spPr>
          <a:xfrm>
            <a:off x="1580990" y="2824235"/>
            <a:ext cx="3180725" cy="2064246"/>
          </a:xfrm>
          <a:prstGeom prst="roundRect">
            <a:avLst>
              <a:gd name="adj" fmla="val 10756"/>
            </a:avLst>
          </a:prstGeom>
          <a:ln w="381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8" name="Endpoint">
            <a:extLst>
              <a:ext uri="{FF2B5EF4-FFF2-40B4-BE49-F238E27FC236}">
                <a16:creationId xmlns:a16="http://schemas.microsoft.com/office/drawing/2014/main" id="{E2AEC376-A627-478D-9AC1-0FBA72EBED8E}"/>
              </a:ext>
            </a:extLst>
          </p:cNvPr>
          <p:cNvSpPr/>
          <p:nvPr/>
        </p:nvSpPr>
        <p:spPr>
          <a:xfrm>
            <a:off x="683716" y="7227397"/>
            <a:ext cx="1321087" cy="1321089"/>
          </a:xfrm>
          <a:prstGeom prst="ellipse">
            <a:avLst/>
          </a:prstGeom>
          <a:noFill/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6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29" name="Verbindungslinie">
            <a:extLst>
              <a:ext uri="{FF2B5EF4-FFF2-40B4-BE49-F238E27FC236}">
                <a16:creationId xmlns:a16="http://schemas.microsoft.com/office/drawing/2014/main" id="{C6A0975C-CB65-45C2-A359-A8C42AE5BF8A}"/>
              </a:ext>
            </a:extLst>
          </p:cNvPr>
          <p:cNvCxnSpPr>
            <a:cxnSpLocks/>
          </p:cNvCxnSpPr>
          <p:nvPr/>
        </p:nvCxnSpPr>
        <p:spPr>
          <a:xfrm>
            <a:off x="3716555" y="4888481"/>
            <a:ext cx="1460387" cy="1796419"/>
          </a:xfrm>
          <a:prstGeom prst="straightConnector1">
            <a:avLst/>
          </a:prstGeom>
          <a:ln w="57150">
            <a:solidFill>
              <a:srgbClr val="009A65"/>
            </a:solidFill>
            <a:miter lim="400000"/>
            <a:headEnd type="triangle" w="med" len="med"/>
            <a:tailEnd type="triangle" w="med" len="med"/>
          </a:ln>
        </p:spPr>
      </p:cxnSp>
      <p:pic>
        <p:nvPicPr>
          <p:cNvPr id="32" name="Bild" descr="Bild">
            <a:extLst>
              <a:ext uri="{FF2B5EF4-FFF2-40B4-BE49-F238E27FC236}">
                <a16:creationId xmlns:a16="http://schemas.microsoft.com/office/drawing/2014/main" id="{6ED76351-5BD2-45D4-87BB-37DFB263D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804" y="5790837"/>
            <a:ext cx="534204" cy="53420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Verbindungslinie">
            <a:extLst>
              <a:ext uri="{FF2B5EF4-FFF2-40B4-BE49-F238E27FC236}">
                <a16:creationId xmlns:a16="http://schemas.microsoft.com/office/drawing/2014/main" id="{90EF1A1C-9B62-4116-8155-61244B9C66BD}"/>
              </a:ext>
            </a:extLst>
          </p:cNvPr>
          <p:cNvSpPr/>
          <p:nvPr/>
        </p:nvSpPr>
        <p:spPr>
          <a:xfrm>
            <a:off x="4782077" y="4557383"/>
            <a:ext cx="1356815" cy="2098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779" y="4647"/>
                  <a:pt x="19979" y="11847"/>
                  <a:pt x="21600" y="21600"/>
                </a:cubicBezTo>
              </a:path>
            </a:pathLst>
          </a:custGeom>
          <a:ln w="57150">
            <a:solidFill>
              <a:srgbClr val="BFBFB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36" name="Kreis">
            <a:extLst>
              <a:ext uri="{FF2B5EF4-FFF2-40B4-BE49-F238E27FC236}">
                <a16:creationId xmlns:a16="http://schemas.microsoft.com/office/drawing/2014/main" id="{36716607-033E-420E-8179-9CDC0D6EE752}"/>
              </a:ext>
            </a:extLst>
          </p:cNvPr>
          <p:cNvSpPr/>
          <p:nvPr/>
        </p:nvSpPr>
        <p:spPr>
          <a:xfrm>
            <a:off x="4038497" y="4177917"/>
            <a:ext cx="673101" cy="673102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pic>
        <p:nvPicPr>
          <p:cNvPr id="37" name="Bild" descr="Bild">
            <a:extLst>
              <a:ext uri="{FF2B5EF4-FFF2-40B4-BE49-F238E27FC236}">
                <a16:creationId xmlns:a16="http://schemas.microsoft.com/office/drawing/2014/main" id="{23A0A228-A7FC-4324-96F1-39C73E9232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3050"/>
          </a:blip>
          <a:stretch>
            <a:fillRect/>
          </a:stretch>
        </p:blipFill>
        <p:spPr>
          <a:xfrm>
            <a:off x="4140097" y="4279517"/>
            <a:ext cx="469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Bild" descr="Bild">
            <a:extLst>
              <a:ext uri="{FF2B5EF4-FFF2-40B4-BE49-F238E27FC236}">
                <a16:creationId xmlns:a16="http://schemas.microsoft.com/office/drawing/2014/main" id="{AFF9E414-C87E-4CDE-8A01-49FC1DB32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79" y="7031029"/>
            <a:ext cx="469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Bild" descr="Bild">
            <a:extLst>
              <a:ext uri="{FF2B5EF4-FFF2-40B4-BE49-F238E27FC236}">
                <a16:creationId xmlns:a16="http://schemas.microsoft.com/office/drawing/2014/main" id="{A0A2F6F3-712C-4BC7-BB01-BBBA65FA0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440" y="6765087"/>
            <a:ext cx="1783400" cy="178339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7" name="Verbindungslinie">
            <a:extLst>
              <a:ext uri="{FF2B5EF4-FFF2-40B4-BE49-F238E27FC236}">
                <a16:creationId xmlns:a16="http://schemas.microsoft.com/office/drawing/2014/main" id="{A670DEED-9217-4D55-A0BD-EB03A6000E37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1344260" y="4883768"/>
            <a:ext cx="999373" cy="2343629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 w="med" len="med"/>
            <a:tailEnd type="none" w="med" len="med"/>
          </a:ln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2BEDF5-EDFF-4EB0-BA30-3E9AE8F00181}"/>
              </a:ext>
            </a:extLst>
          </p:cNvPr>
          <p:cNvSpPr txBox="1"/>
          <p:nvPr/>
        </p:nvSpPr>
        <p:spPr>
          <a:xfrm>
            <a:off x="2758860" y="5868144"/>
            <a:ext cx="86400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update</a:t>
            </a:r>
          </a:p>
        </p:txBody>
      </p:sp>
      <p:pic>
        <p:nvPicPr>
          <p:cNvPr id="53" name="Bild" descr="Bild">
            <a:extLst>
              <a:ext uri="{FF2B5EF4-FFF2-40B4-BE49-F238E27FC236}">
                <a16:creationId xmlns:a16="http://schemas.microsoft.com/office/drawing/2014/main" id="{566DDFD0-F1C6-427C-9B24-35A51B4F8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815" y="6232004"/>
            <a:ext cx="534204" cy="534204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C2DF982-D0AB-4F51-A646-984D31D80C4E}"/>
              </a:ext>
            </a:extLst>
          </p:cNvPr>
          <p:cNvSpPr txBox="1"/>
          <p:nvPr/>
        </p:nvSpPr>
        <p:spPr>
          <a:xfrm>
            <a:off x="616380" y="6305309"/>
            <a:ext cx="86400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4466181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39AB-88EE-4479-83A6-1E71ADE0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RESTful</a:t>
            </a:r>
            <a:r>
              <a:rPr lang="en-GB" noProof="0" dirty="0"/>
              <a:t> API</a:t>
            </a:r>
          </a:p>
        </p:txBody>
      </p:sp>
      <p:sp>
        <p:nvSpPr>
          <p:cNvPr id="7" name="Use Cases…">
            <a:extLst>
              <a:ext uri="{FF2B5EF4-FFF2-40B4-BE49-F238E27FC236}">
                <a16:creationId xmlns:a16="http://schemas.microsoft.com/office/drawing/2014/main" id="{0D22B489-AC18-4E96-8398-FB266B4195DF}"/>
              </a:ext>
            </a:extLst>
          </p:cNvPr>
          <p:cNvSpPr txBox="1">
            <a:spLocks/>
          </p:cNvSpPr>
          <p:nvPr/>
        </p:nvSpPr>
        <p:spPr>
          <a:xfrm>
            <a:off x="7145539" y="1710918"/>
            <a:ext cx="6492645" cy="765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spcCol="38100" anchor="ctr">
            <a:normAutofit/>
          </a:bodyPr>
          <a:lstStyle>
            <a:lvl1pPr marL="304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685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066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447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1828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209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2590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2971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352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628650" lvl="1" indent="-247650" hangingPunct="1">
              <a:spcBef>
                <a:spcPts val="600"/>
              </a:spcBef>
              <a:buSzPct val="100000"/>
              <a:defRPr sz="2600"/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Http tools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User authentication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Support Https</a:t>
            </a:r>
            <a:endParaRPr lang="en-GB" sz="2800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628650" lvl="1" indent="-247650" hangingPunct="1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sz="2600" dirty="0"/>
          </a:p>
          <a:p>
            <a:pPr marL="628650" lvl="1" indent="-247650" hangingPunct="1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sz="2800" dirty="0">
                <a:latin typeface="Gill Sans SemiBold"/>
                <a:ea typeface="Gill Sans SemiBold"/>
                <a:cs typeface="Gill Sans SemiBold"/>
                <a:sym typeface="Gill Sans SemiBold"/>
              </a:rPr>
              <a:t>Tools for User and Administrator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User &amp; User Group Management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Endpoint Management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Certificate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History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Logging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US" sz="2600" dirty="0"/>
              <a:t>Remote Jobs Execution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70F4B102-93E2-4CAE-945E-561DFBF95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0" y="1587294"/>
            <a:ext cx="5901439" cy="7779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41D769-4C6E-4C87-8DE9-7CB4B31294C0}"/>
              </a:ext>
            </a:extLst>
          </p:cNvPr>
          <p:cNvSpPr txBox="1"/>
          <p:nvPr/>
        </p:nvSpPr>
        <p:spPr>
          <a:xfrm>
            <a:off x="669935" y="9027676"/>
            <a:ext cx="9094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5560075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823F-F7E7-4ABC-8DF7-91B9CF8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Logging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B76C32-3547-4D4E-96F3-13700D78BEF6}"/>
              </a:ext>
            </a:extLst>
          </p:cNvPr>
          <p:cNvGrpSpPr/>
          <p:nvPr/>
        </p:nvGrpSpPr>
        <p:grpSpPr>
          <a:xfrm>
            <a:off x="355600" y="2824235"/>
            <a:ext cx="7700740" cy="5724251"/>
            <a:chOff x="-3947890" y="175843"/>
            <a:chExt cx="10956047" cy="8144043"/>
          </a:xfrm>
        </p:grpSpPr>
        <p:pic>
          <p:nvPicPr>
            <p:cNvPr id="6" name="Bild" descr="Bild">
              <a:extLst>
                <a:ext uri="{FF2B5EF4-FFF2-40B4-BE49-F238E27FC236}">
                  <a16:creationId xmlns:a16="http://schemas.microsoft.com/office/drawing/2014/main" id="{49A150C0-791C-459B-A488-A3FDD7120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3724" y="5597566"/>
              <a:ext cx="2412253" cy="22512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Bild" descr="Bild">
              <a:extLst>
                <a:ext uri="{FF2B5EF4-FFF2-40B4-BE49-F238E27FC236}">
                  <a16:creationId xmlns:a16="http://schemas.microsoft.com/office/drawing/2014/main" id="{07F7DA1D-CFB7-411C-8810-61E83BA2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0866" y="5782597"/>
              <a:ext cx="2537291" cy="25372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" name="Picture 6" descr="Résultat de recherche d'images pour &quot;error icon&quot;">
              <a:extLst>
                <a:ext uri="{FF2B5EF4-FFF2-40B4-BE49-F238E27FC236}">
                  <a16:creationId xmlns:a16="http://schemas.microsoft.com/office/drawing/2014/main" id="{83DC7651-AD89-4D92-A3D6-2D9CC2833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34352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Résultat de recherche d'images pour &quot;error icon&quot;">
              <a:extLst>
                <a:ext uri="{FF2B5EF4-FFF2-40B4-BE49-F238E27FC236}">
                  <a16:creationId xmlns:a16="http://schemas.microsoft.com/office/drawing/2014/main" id="{DC4ECA36-5336-44C9-8186-54D567E91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64516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ésultat de recherche d'images pour &quot;error icon&quot;">
              <a:extLst>
                <a:ext uri="{FF2B5EF4-FFF2-40B4-BE49-F238E27FC236}">
                  <a16:creationId xmlns:a16="http://schemas.microsoft.com/office/drawing/2014/main" id="{43B94EA2-F748-4B29-B207-7D61D5050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09684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Bild" descr="Bild">
              <a:extLst>
                <a:ext uri="{FF2B5EF4-FFF2-40B4-BE49-F238E27FC236}">
                  <a16:creationId xmlns:a16="http://schemas.microsoft.com/office/drawing/2014/main" id="{0D0A1F79-64A8-4940-92E2-CD1EF39D0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7676" y="615788"/>
              <a:ext cx="2555972" cy="2301279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cxnSp>
          <p:nvCxnSpPr>
            <p:cNvPr id="9" name="Verbindungslinie">
              <a:extLst>
                <a:ext uri="{FF2B5EF4-FFF2-40B4-BE49-F238E27FC236}">
                  <a16:creationId xmlns:a16="http://schemas.microsoft.com/office/drawing/2014/main" id="{1E5E06A2-FF33-4DC9-A13A-7BD24FE4923F}"/>
                </a:ext>
              </a:extLst>
            </p:cNvPr>
            <p:cNvCxnSpPr>
              <a:cxnSpLocks/>
              <a:stCxn id="12" idx="7"/>
            </p:cNvCxnSpPr>
            <p:nvPr/>
          </p:nvCxnSpPr>
          <p:spPr>
            <a:xfrm flipV="1">
              <a:off x="-1876778" y="3112700"/>
              <a:ext cx="1837983" cy="3602891"/>
            </a:xfrm>
            <a:prstGeom prst="straightConnector1">
              <a:avLst/>
            </a:prstGeom>
            <a:ln w="57150">
              <a:solidFill>
                <a:srgbClr val="D02267"/>
              </a:solidFill>
              <a:miter lim="400000"/>
              <a:headEnd type="none" w="med" len="med"/>
              <a:tailEnd type="triangle" w="med" len="med"/>
            </a:ln>
          </p:spPr>
        </p:cxnSp>
        <p:sp>
          <p:nvSpPr>
            <p:cNvPr id="11" name="Abgerundetes Rechteck">
              <a:extLst>
                <a:ext uri="{FF2B5EF4-FFF2-40B4-BE49-F238E27FC236}">
                  <a16:creationId xmlns:a16="http://schemas.microsoft.com/office/drawing/2014/main" id="{E71ACB37-AF86-4AC0-B5D3-4A2ADD92FC9F}"/>
                </a:ext>
              </a:extLst>
            </p:cNvPr>
            <p:cNvSpPr/>
            <p:nvPr/>
          </p:nvSpPr>
          <p:spPr>
            <a:xfrm>
              <a:off x="-1242341" y="175843"/>
              <a:ext cx="4525302" cy="2936857"/>
            </a:xfrm>
            <a:prstGeom prst="roundRect">
              <a:avLst>
                <a:gd name="adj" fmla="val 10756"/>
              </a:avLst>
            </a:prstGeom>
            <a:ln w="38100">
              <a:solidFill>
                <a:srgbClr val="009CD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" name="Endpoint">
              <a:extLst>
                <a:ext uri="{FF2B5EF4-FFF2-40B4-BE49-F238E27FC236}">
                  <a16:creationId xmlns:a16="http://schemas.microsoft.com/office/drawing/2014/main" id="{41B3CFC9-8FBE-4C5B-9BDB-3B88842A8ECF}"/>
                </a:ext>
              </a:extLst>
            </p:cNvPr>
            <p:cNvSpPr/>
            <p:nvPr/>
          </p:nvSpPr>
          <p:spPr>
            <a:xfrm>
              <a:off x="-3481071" y="6440338"/>
              <a:ext cx="1879546" cy="1879548"/>
            </a:xfrm>
            <a:prstGeom prst="ellipse">
              <a:avLst/>
            </a:prstGeom>
            <a:noFill/>
            <a:ln w="38100">
              <a:solidFill>
                <a:srgbClr val="D02267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9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sz="1600" dirty="0">
                  <a:solidFill>
                    <a:sysClr val="windowText" lastClr="000000"/>
                  </a:solidFill>
                </a:rPr>
                <a:t>Endpoint</a:t>
              </a:r>
            </a:p>
          </p:txBody>
        </p:sp>
        <p:cxnSp>
          <p:nvCxnSpPr>
            <p:cNvPr id="13" name="Verbindungslinie">
              <a:extLst>
                <a:ext uri="{FF2B5EF4-FFF2-40B4-BE49-F238E27FC236}">
                  <a16:creationId xmlns:a16="http://schemas.microsoft.com/office/drawing/2014/main" id="{07C8C69E-7B90-4F49-9AD6-9BD2E85487AE}"/>
                </a:ext>
              </a:extLst>
            </p:cNvPr>
            <p:cNvCxnSpPr>
              <a:cxnSpLocks/>
            </p:cNvCxnSpPr>
            <p:nvPr/>
          </p:nvCxnSpPr>
          <p:spPr>
            <a:xfrm>
              <a:off x="1849657" y="3112838"/>
              <a:ext cx="2403029" cy="2514443"/>
            </a:xfrm>
            <a:prstGeom prst="straightConnector1">
              <a:avLst/>
            </a:prstGeom>
            <a:ln w="57150">
              <a:solidFill>
                <a:srgbClr val="009A65"/>
              </a:solidFill>
              <a:miter lim="400000"/>
              <a:headEnd type="none" w="med" len="med"/>
              <a:tailEnd type="triangle" w="med" len="med"/>
            </a:ln>
          </p:spPr>
        </p:cxnSp>
        <p:sp>
          <p:nvSpPr>
            <p:cNvPr id="3" name="Lightning Bolt 2">
              <a:extLst>
                <a:ext uri="{FF2B5EF4-FFF2-40B4-BE49-F238E27FC236}">
                  <a16:creationId xmlns:a16="http://schemas.microsoft.com/office/drawing/2014/main" id="{EE3CD8B0-8445-4C22-B8DF-5444AE3D6D4A}"/>
                </a:ext>
              </a:extLst>
            </p:cNvPr>
            <p:cNvSpPr/>
            <p:nvPr/>
          </p:nvSpPr>
          <p:spPr>
            <a:xfrm>
              <a:off x="-3947890" y="5825043"/>
              <a:ext cx="981845" cy="1440731"/>
            </a:xfrm>
            <a:prstGeom prst="lightningBol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DAE8663-14D6-4432-A0C0-8692345B8051}"/>
                </a:ext>
              </a:extLst>
            </p:cNvPr>
            <p:cNvGrpSpPr/>
            <p:nvPr/>
          </p:nvGrpSpPr>
          <p:grpSpPr>
            <a:xfrm>
              <a:off x="-2104454" y="4702936"/>
              <a:ext cx="1005857" cy="924345"/>
              <a:chOff x="-7625832" y="4524829"/>
              <a:chExt cx="2422998" cy="2226644"/>
            </a:xfrm>
          </p:grpSpPr>
          <p:pic>
            <p:nvPicPr>
              <p:cNvPr id="15" name="Bild" descr="Bild">
                <a:extLst>
                  <a:ext uri="{FF2B5EF4-FFF2-40B4-BE49-F238E27FC236}">
                    <a16:creationId xmlns:a16="http://schemas.microsoft.com/office/drawing/2014/main" id="{D723B9E7-7C91-4EF7-BE3C-AD0B38D79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033652" y="4920655"/>
                <a:ext cx="1830818" cy="1830818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4" name="Diamond 13">
                <a:extLst>
                  <a:ext uri="{FF2B5EF4-FFF2-40B4-BE49-F238E27FC236}">
                    <a16:creationId xmlns:a16="http://schemas.microsoft.com/office/drawing/2014/main" id="{32732020-9755-4EC3-A72C-690EB4B21AFD}"/>
                  </a:ext>
                </a:extLst>
              </p:cNvPr>
              <p:cNvSpPr/>
              <p:nvPr/>
            </p:nvSpPr>
            <p:spPr>
              <a:xfrm>
                <a:off x="-7625832" y="4524829"/>
                <a:ext cx="1320800" cy="1304290"/>
              </a:xfrm>
              <a:prstGeom prst="diamond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3600" b="1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Gill Sans Light"/>
                  </a:rPr>
                  <a:t>!</a:t>
                </a:r>
              </a:p>
            </p:txBody>
          </p:sp>
        </p:grpSp>
      </p:grpSp>
      <p:sp>
        <p:nvSpPr>
          <p:cNvPr id="22" name="Use Cases…">
            <a:extLst>
              <a:ext uri="{FF2B5EF4-FFF2-40B4-BE49-F238E27FC236}">
                <a16:creationId xmlns:a16="http://schemas.microsoft.com/office/drawing/2014/main" id="{C4E05A13-77BD-4B14-B9EB-B9865DC7A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19949" y="1613937"/>
            <a:ext cx="5787505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Logging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Saved as time-series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Possibility to filter by log level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dirty="0"/>
              <a:t>Retrieve through RESTful API</a:t>
            </a:r>
            <a:endParaRPr lang="en-GB" noProof="0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Different log level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OFF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FATAL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ERROR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WARN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INFO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DEBUG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TRACE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ALL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7655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34681F81-8ADB-49CB-B645-962E0FC290DB}"/>
              </a:ext>
            </a:extLst>
          </p:cNvPr>
          <p:cNvSpPr/>
          <p:nvPr/>
        </p:nvSpPr>
        <p:spPr>
          <a:xfrm>
            <a:off x="296839" y="5866627"/>
            <a:ext cx="1402916" cy="1932107"/>
          </a:xfrm>
          <a:prstGeom prst="snip1Rect">
            <a:avLst/>
          </a:prstGeom>
          <a:solidFill>
            <a:srgbClr val="FFFFFF"/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altLang="fr-FR" sz="1400" dirty="0">
                <a:solidFill>
                  <a:srgbClr val="88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script.sh</a:t>
            </a:r>
          </a:p>
          <a:p>
            <a:pPr algn="l"/>
            <a:endParaRPr lang="fr-FR" altLang="fr-FR" sz="1400" dirty="0">
              <a:solidFill>
                <a:srgbClr val="88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FR" altLang="fr-FR" sz="1400" dirty="0">
              <a:solidFill>
                <a:srgbClr val="88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altLang="fr-FR" sz="1400" dirty="0">
                <a:solidFill>
                  <a:srgbClr val="88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#!/bin/sh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FR" altLang="fr-FR" sz="1400" dirty="0" err="1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echo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altLang="fr-FR" sz="1400" dirty="0">
                <a:solidFill>
                  <a:srgbClr val="66006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Hello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world </a:t>
            </a:r>
            <a:r>
              <a:rPr lang="fr-FR" altLang="fr-FR" sz="1400" dirty="0">
                <a:solidFill>
                  <a:srgbClr val="6666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!</a:t>
            </a:r>
            <a:r>
              <a:rPr lang="fr-FR" altLang="fr-FR" sz="1100" dirty="0">
                <a:solidFill>
                  <a:schemeClr val="tx1"/>
                </a:solidFill>
              </a:rPr>
              <a:t> </a:t>
            </a:r>
            <a:endParaRPr lang="fr-FR" altLang="fr-FR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5823F-F7E7-4ABC-8DF7-91B9CF8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Remote Jobs Execution</a:t>
            </a:r>
          </a:p>
        </p:txBody>
      </p:sp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49A150C0-791C-459B-A488-A3FDD712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97" y="6635033"/>
            <a:ext cx="1695514" cy="158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0D0A1F79-64A8-4940-92E2-CD1EF39D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362" y="3133462"/>
            <a:ext cx="1796531" cy="16175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cxnSp>
        <p:nvCxnSpPr>
          <p:cNvPr id="9" name="Verbindungslinie">
            <a:extLst>
              <a:ext uri="{FF2B5EF4-FFF2-40B4-BE49-F238E27FC236}">
                <a16:creationId xmlns:a16="http://schemas.microsoft.com/office/drawing/2014/main" id="{1E5E06A2-FF33-4DC9-A13A-7BD24FE4923F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811334" y="4888481"/>
            <a:ext cx="1291874" cy="2532385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 w="med" len="med"/>
            <a:tailEnd type="none" w="med" len="med"/>
          </a:ln>
        </p:spPr>
      </p:cxnSp>
      <p:sp>
        <p:nvSpPr>
          <p:cNvPr id="11" name="Abgerundetes Rechteck">
            <a:extLst>
              <a:ext uri="{FF2B5EF4-FFF2-40B4-BE49-F238E27FC236}">
                <a16:creationId xmlns:a16="http://schemas.microsoft.com/office/drawing/2014/main" id="{E71ACB37-AF86-4AC0-B5D3-4A2ADD92FC9F}"/>
              </a:ext>
            </a:extLst>
          </p:cNvPr>
          <p:cNvSpPr/>
          <p:nvPr/>
        </p:nvSpPr>
        <p:spPr>
          <a:xfrm>
            <a:off x="2257265" y="2824235"/>
            <a:ext cx="3180725" cy="2064246"/>
          </a:xfrm>
          <a:prstGeom prst="roundRect">
            <a:avLst>
              <a:gd name="adj" fmla="val 10756"/>
            </a:avLst>
          </a:prstGeom>
          <a:ln w="381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" name="Endpoint">
            <a:extLst>
              <a:ext uri="{FF2B5EF4-FFF2-40B4-BE49-F238E27FC236}">
                <a16:creationId xmlns:a16="http://schemas.microsoft.com/office/drawing/2014/main" id="{41B3CFC9-8FBE-4C5B-9BDB-3B88842A8ECF}"/>
              </a:ext>
            </a:extLst>
          </p:cNvPr>
          <p:cNvSpPr/>
          <p:nvPr/>
        </p:nvSpPr>
        <p:spPr>
          <a:xfrm>
            <a:off x="683716" y="7227397"/>
            <a:ext cx="1321087" cy="1321089"/>
          </a:xfrm>
          <a:prstGeom prst="ellipse">
            <a:avLst/>
          </a:prstGeom>
          <a:solidFill>
            <a:srgbClr val="ECF1F3"/>
          </a:solidFill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6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13" name="Verbindungslinie">
            <a:extLst>
              <a:ext uri="{FF2B5EF4-FFF2-40B4-BE49-F238E27FC236}">
                <a16:creationId xmlns:a16="http://schemas.microsoft.com/office/drawing/2014/main" id="{07C8C69E-7B90-4F49-9AD6-9BD2E85487AE}"/>
              </a:ext>
            </a:extLst>
          </p:cNvPr>
          <p:cNvCxnSpPr>
            <a:cxnSpLocks/>
          </p:cNvCxnSpPr>
          <p:nvPr/>
        </p:nvCxnSpPr>
        <p:spPr>
          <a:xfrm>
            <a:off x="4430555" y="4888578"/>
            <a:ext cx="1689031" cy="1767341"/>
          </a:xfrm>
          <a:prstGeom prst="straightConnector1">
            <a:avLst/>
          </a:prstGeom>
          <a:ln w="57150">
            <a:solidFill>
              <a:srgbClr val="009A65"/>
            </a:solidFill>
            <a:miter lim="400000"/>
            <a:headEnd type="triangle" w="med" len="med"/>
            <a:tailEnd type="none" w="med" len="med"/>
          </a:ln>
        </p:spPr>
      </p:cxnSp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D723B9E7-7C91-4EF7-BE3C-AD0B38D79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888" y="5365965"/>
            <a:ext cx="534204" cy="5342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389FDD-1745-4E5D-85ED-04DC0CDE636F}"/>
              </a:ext>
            </a:extLst>
          </p:cNvPr>
          <p:cNvSpPr txBox="1"/>
          <p:nvPr/>
        </p:nvSpPr>
        <p:spPr>
          <a:xfrm>
            <a:off x="5570175" y="5437738"/>
            <a:ext cx="185275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Execute script.sh</a:t>
            </a:r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7F7DA1D-CFB7-411C-8810-61E83BA27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940" y="6765087"/>
            <a:ext cx="1783400" cy="178339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Use Cases…">
            <a:extLst>
              <a:ext uri="{FF2B5EF4-FFF2-40B4-BE49-F238E27FC236}">
                <a16:creationId xmlns:a16="http://schemas.microsoft.com/office/drawing/2014/main" id="{4370E584-AB41-4251-B6AD-98FC06988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19949" y="1613937"/>
            <a:ext cx="5594177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Remote Jobs Execution</a:t>
            </a:r>
            <a:endParaRPr lang="en-GB" noProof="0" dirty="0"/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Execute Shell script remotely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dirty="0"/>
              <a:t>Execution launched with MQTT or RESTful API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 Possibility to retrieve output of script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Pre-implemented </a:t>
            </a:r>
            <a:r>
              <a:rPr lang="en-US" dirty="0"/>
              <a:t>command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Listing all available commands/scripts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Update Scripts from an URL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8188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34681F81-8ADB-49CB-B645-962E0FC290DB}"/>
              </a:ext>
            </a:extLst>
          </p:cNvPr>
          <p:cNvSpPr/>
          <p:nvPr/>
        </p:nvSpPr>
        <p:spPr>
          <a:xfrm>
            <a:off x="296839" y="5866627"/>
            <a:ext cx="1402916" cy="1932107"/>
          </a:xfrm>
          <a:prstGeom prst="snip1Rect">
            <a:avLst/>
          </a:prstGeom>
          <a:solidFill>
            <a:srgbClr val="FFFFFF"/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fr-FR" altLang="fr-FR" sz="1400" dirty="0">
                <a:solidFill>
                  <a:srgbClr val="88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script.sh</a:t>
            </a:r>
          </a:p>
          <a:p>
            <a:pPr algn="l"/>
            <a:endParaRPr lang="fr-FR" altLang="fr-FR" sz="1400" dirty="0">
              <a:solidFill>
                <a:srgbClr val="88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FR" altLang="fr-FR" sz="1400" dirty="0">
              <a:solidFill>
                <a:srgbClr val="88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altLang="fr-FR" sz="1400" dirty="0">
                <a:solidFill>
                  <a:srgbClr val="88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#!/bin/sh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FR" altLang="fr-FR" sz="1400" dirty="0" err="1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echo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altLang="fr-FR" sz="1400" dirty="0">
                <a:solidFill>
                  <a:srgbClr val="660066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Hello</a:t>
            </a:r>
            <a:r>
              <a:rPr lang="fr-FR" altLang="fr-FR" sz="1400" dirty="0">
                <a:solidFill>
                  <a:srgbClr val="00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world </a:t>
            </a:r>
            <a:r>
              <a:rPr lang="fr-FR" altLang="fr-FR" sz="1400" dirty="0">
                <a:solidFill>
                  <a:srgbClr val="6666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!</a:t>
            </a:r>
            <a:r>
              <a:rPr lang="fr-FR" altLang="fr-FR" sz="1100" dirty="0">
                <a:solidFill>
                  <a:schemeClr val="tx1"/>
                </a:solidFill>
              </a:rPr>
              <a:t> </a:t>
            </a:r>
            <a:endParaRPr lang="fr-FR" altLang="fr-FR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5823F-F7E7-4ABC-8DF7-91B9CF8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Remote Jobs Execution</a:t>
            </a:r>
          </a:p>
        </p:txBody>
      </p:sp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49A150C0-791C-459B-A488-A3FDD712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97" y="6635033"/>
            <a:ext cx="1695514" cy="1582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0D0A1F79-64A8-4940-92E2-CD1EF39D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362" y="3133462"/>
            <a:ext cx="1796531" cy="16175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cxnSp>
        <p:nvCxnSpPr>
          <p:cNvPr id="9" name="Verbindungslinie">
            <a:extLst>
              <a:ext uri="{FF2B5EF4-FFF2-40B4-BE49-F238E27FC236}">
                <a16:creationId xmlns:a16="http://schemas.microsoft.com/office/drawing/2014/main" id="{1E5E06A2-FF33-4DC9-A13A-7BD24FE4923F}"/>
              </a:ext>
            </a:extLst>
          </p:cNvPr>
          <p:cNvCxnSpPr>
            <a:cxnSpLocks/>
            <a:stCxn id="12" idx="7"/>
          </p:cNvCxnSpPr>
          <p:nvPr/>
        </p:nvCxnSpPr>
        <p:spPr>
          <a:xfrm flipV="1">
            <a:off x="1811334" y="4888481"/>
            <a:ext cx="1291874" cy="2532385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none" w="med" len="med"/>
            <a:tailEnd type="triangle" w="med" len="med"/>
          </a:ln>
        </p:spPr>
      </p:cxnSp>
      <p:sp>
        <p:nvSpPr>
          <p:cNvPr id="11" name="Abgerundetes Rechteck">
            <a:extLst>
              <a:ext uri="{FF2B5EF4-FFF2-40B4-BE49-F238E27FC236}">
                <a16:creationId xmlns:a16="http://schemas.microsoft.com/office/drawing/2014/main" id="{E71ACB37-AF86-4AC0-B5D3-4A2ADD92FC9F}"/>
              </a:ext>
            </a:extLst>
          </p:cNvPr>
          <p:cNvSpPr/>
          <p:nvPr/>
        </p:nvSpPr>
        <p:spPr>
          <a:xfrm>
            <a:off x="2257265" y="2824235"/>
            <a:ext cx="3180725" cy="2064246"/>
          </a:xfrm>
          <a:prstGeom prst="roundRect">
            <a:avLst>
              <a:gd name="adj" fmla="val 10756"/>
            </a:avLst>
          </a:prstGeom>
          <a:ln w="381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" name="Endpoint">
            <a:extLst>
              <a:ext uri="{FF2B5EF4-FFF2-40B4-BE49-F238E27FC236}">
                <a16:creationId xmlns:a16="http://schemas.microsoft.com/office/drawing/2014/main" id="{41B3CFC9-8FBE-4C5B-9BDB-3B88842A8ECF}"/>
              </a:ext>
            </a:extLst>
          </p:cNvPr>
          <p:cNvSpPr/>
          <p:nvPr/>
        </p:nvSpPr>
        <p:spPr>
          <a:xfrm>
            <a:off x="683716" y="7227397"/>
            <a:ext cx="1321087" cy="1321089"/>
          </a:xfrm>
          <a:prstGeom prst="ellipse">
            <a:avLst/>
          </a:prstGeom>
          <a:solidFill>
            <a:srgbClr val="ECF1F3"/>
          </a:solidFill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16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13" name="Verbindungslinie">
            <a:extLst>
              <a:ext uri="{FF2B5EF4-FFF2-40B4-BE49-F238E27FC236}">
                <a16:creationId xmlns:a16="http://schemas.microsoft.com/office/drawing/2014/main" id="{07C8C69E-7B90-4F49-9AD6-9BD2E85487AE}"/>
              </a:ext>
            </a:extLst>
          </p:cNvPr>
          <p:cNvCxnSpPr>
            <a:cxnSpLocks/>
          </p:cNvCxnSpPr>
          <p:nvPr/>
        </p:nvCxnSpPr>
        <p:spPr>
          <a:xfrm>
            <a:off x="4430555" y="4888578"/>
            <a:ext cx="1689031" cy="1767341"/>
          </a:xfrm>
          <a:prstGeom prst="straightConnector1">
            <a:avLst/>
          </a:prstGeom>
          <a:ln w="57150">
            <a:solidFill>
              <a:srgbClr val="009A65"/>
            </a:solidFill>
            <a:miter lim="400000"/>
            <a:headEnd type="none" w="med" len="med"/>
            <a:tailEnd type="triangle" w="med" len="med"/>
          </a:ln>
        </p:spPr>
      </p:cxnSp>
      <p:sp>
        <p:nvSpPr>
          <p:cNvPr id="18" name="Rectangle 1">
            <a:extLst>
              <a:ext uri="{FF2B5EF4-FFF2-40B4-BE49-F238E27FC236}">
                <a16:creationId xmlns:a16="http://schemas.microsoft.com/office/drawing/2014/main" id="{39CA5EF1-EAA2-4668-A8CB-5236859C6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755" y="6832681"/>
            <a:ext cx="2262867" cy="583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136" tIns="0" rIns="203136" bIns="9045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Hello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world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Menlo" panose="020B0609030804020204" pitchFamily="49" charset="0"/>
                <a:cs typeface="Menlo" panose="020B0609030804020204" pitchFamily="49" charset="0"/>
              </a:rPr>
              <a:t>!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7F7DA1D-CFB7-411C-8810-61E83BA27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940" y="6765087"/>
            <a:ext cx="1783400" cy="1783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Bild" descr="Bild">
            <a:extLst>
              <a:ext uri="{FF2B5EF4-FFF2-40B4-BE49-F238E27FC236}">
                <a16:creationId xmlns:a16="http://schemas.microsoft.com/office/drawing/2014/main" id="{170D3E20-CF97-4ACB-819B-782C8CE38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771" y="5790837"/>
            <a:ext cx="534204" cy="534204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EF0522-2780-4E01-846F-F9619F297D05}"/>
              </a:ext>
            </a:extLst>
          </p:cNvPr>
          <p:cNvSpPr txBox="1"/>
          <p:nvPr/>
        </p:nvSpPr>
        <p:spPr>
          <a:xfrm>
            <a:off x="2458258" y="5862610"/>
            <a:ext cx="201328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Output: Hello world!</a:t>
            </a:r>
          </a:p>
        </p:txBody>
      </p:sp>
      <p:sp>
        <p:nvSpPr>
          <p:cNvPr id="16" name="Use Cases…">
            <a:extLst>
              <a:ext uri="{FF2B5EF4-FFF2-40B4-BE49-F238E27FC236}">
                <a16:creationId xmlns:a16="http://schemas.microsoft.com/office/drawing/2014/main" id="{70B1B29C-CF0E-4A5B-B454-B7F00126E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19949" y="1613937"/>
            <a:ext cx="5594177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Remote Jobs Execution</a:t>
            </a:r>
            <a:endParaRPr lang="en-GB" noProof="0" dirty="0"/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Execute Shell script remotely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dirty="0"/>
              <a:t>Execution launched with MQTT or RESTful API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 Possibility to retrieve output of script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Pre-implemented </a:t>
            </a:r>
            <a:r>
              <a:rPr lang="en-US" dirty="0"/>
              <a:t>command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Listing all available commands/scripts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Update Scripts from an URL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43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y cloud.iO?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 defTabSz="543305">
              <a:defRPr sz="4557"/>
            </a:pPr>
            <a:r>
              <a:rPr lang="en-GB" noProof="0" dirty="0"/>
              <a:t>Why </a:t>
            </a: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lang="en-GB" noProof="0" dirty="0"/>
              <a:t>?</a:t>
            </a:r>
          </a:p>
          <a:p>
            <a:pPr defTabSz="543305">
              <a:defRPr sz="9300"/>
            </a:pPr>
            <a:endParaRPr lang="en-GB" noProof="0" dirty="0"/>
          </a:p>
        </p:txBody>
      </p:sp>
      <p:pic>
        <p:nvPicPr>
          <p:cNvPr id="179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W3C compatibility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968DA1-DC20-4E21-8A33-178DC00BB654}"/>
              </a:ext>
            </a:extLst>
          </p:cNvPr>
          <p:cNvGrpSpPr/>
          <p:nvPr/>
        </p:nvGrpSpPr>
        <p:grpSpPr>
          <a:xfrm>
            <a:off x="475990" y="3087515"/>
            <a:ext cx="5874707" cy="4433560"/>
            <a:chOff x="2418443" y="2575795"/>
            <a:chExt cx="7936354" cy="598945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677B7DC-9066-4A9B-8165-2ADAB5E348A0}"/>
                </a:ext>
              </a:extLst>
            </p:cNvPr>
            <p:cNvSpPr/>
            <p:nvPr/>
          </p:nvSpPr>
          <p:spPr>
            <a:xfrm>
              <a:off x="2697664" y="4782129"/>
              <a:ext cx="2724296" cy="864928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GB" sz="1600" dirty="0">
                  <a:solidFill>
                    <a:schemeClr val="tx1"/>
                  </a:solidFill>
                </a:rPr>
                <a:t>Thing</a:t>
              </a:r>
            </a:p>
            <a:p>
              <a:pPr algn="l"/>
              <a:r>
                <a:rPr lang="en-GB" sz="1600" dirty="0" err="1">
                  <a:solidFill>
                    <a:schemeClr val="tx1"/>
                  </a:solidFill>
                </a:rPr>
                <a:t>WoT</a:t>
              </a:r>
              <a:r>
                <a:rPr lang="en-GB" sz="1600" dirty="0">
                  <a:solidFill>
                    <a:schemeClr val="tx1"/>
                  </a:solidFill>
                </a:rPr>
                <a:t> Servient</a:t>
              </a:r>
            </a:p>
          </p:txBody>
        </p:sp>
        <p:pic>
          <p:nvPicPr>
            <p:cNvPr id="5" name="Bild" descr="Bild">
              <a:extLst>
                <a:ext uri="{FF2B5EF4-FFF2-40B4-BE49-F238E27FC236}">
                  <a16:creationId xmlns:a16="http://schemas.microsoft.com/office/drawing/2014/main" id="{1035691B-BF5D-4A2B-812C-D6C1BEA42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117" y="2913015"/>
              <a:ext cx="1817078" cy="1636013"/>
            </a:xfrm>
            <a:prstGeom prst="rect">
              <a:avLst/>
            </a:prstGeom>
            <a:ln w="12700"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ED41269-35E2-421E-9D68-5E5867E6E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4182" y="7537263"/>
              <a:ext cx="2259778" cy="768722"/>
            </a:xfrm>
            <a:prstGeom prst="rect">
              <a:avLst/>
            </a:prstGeom>
          </p:spPr>
        </p:pic>
        <p:cxnSp>
          <p:nvCxnSpPr>
            <p:cNvPr id="7" name="Verbindungslinie">
              <a:extLst>
                <a:ext uri="{FF2B5EF4-FFF2-40B4-BE49-F238E27FC236}">
                  <a16:creationId xmlns:a16="http://schemas.microsoft.com/office/drawing/2014/main" id="{25D71DB3-C3F5-430D-81F4-C95811ECD428}"/>
                </a:ext>
              </a:extLst>
            </p:cNvPr>
            <p:cNvCxnSpPr>
              <a:cxnSpLocks/>
              <a:stCxn id="6" idx="0"/>
              <a:endCxn id="14" idx="4"/>
            </p:cNvCxnSpPr>
            <p:nvPr/>
          </p:nvCxnSpPr>
          <p:spPr>
            <a:xfrm flipH="1" flipV="1">
              <a:off x="4983484" y="5594307"/>
              <a:ext cx="10587" cy="1942956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7E32B-12A2-4A41-906D-A64D0C04A5FD}"/>
                </a:ext>
              </a:extLst>
            </p:cNvPr>
            <p:cNvSpPr txBox="1"/>
            <p:nvPr/>
          </p:nvSpPr>
          <p:spPr>
            <a:xfrm>
              <a:off x="3623814" y="6208082"/>
              <a:ext cx="1359669" cy="54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Expose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D3E273E-E93A-4E33-86D3-9D23F7059E8E}"/>
                </a:ext>
              </a:extLst>
            </p:cNvPr>
            <p:cNvSpPr/>
            <p:nvPr/>
          </p:nvSpPr>
          <p:spPr>
            <a:xfrm>
              <a:off x="7914081" y="7274474"/>
              <a:ext cx="2440716" cy="1290778"/>
            </a:xfrm>
            <a:prstGeom prst="roundRect">
              <a:avLst/>
            </a:prstGeom>
            <a:solidFill>
              <a:srgbClr val="FFFFFF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WoT</a:t>
              </a:r>
              <a:r>
                <a:rPr lang="en-GB" sz="1600" dirty="0">
                  <a:solidFill>
                    <a:schemeClr val="tx1"/>
                  </a:solidFill>
                </a:rPr>
                <a:t> Servient</a:t>
              </a:r>
            </a:p>
          </p:txBody>
        </p:sp>
        <p:cxnSp>
          <p:nvCxnSpPr>
            <p:cNvPr id="10" name="Verbindungslinie">
              <a:extLst>
                <a:ext uri="{FF2B5EF4-FFF2-40B4-BE49-F238E27FC236}">
                  <a16:creationId xmlns:a16="http://schemas.microsoft.com/office/drawing/2014/main" id="{25AC7F06-F4F0-42F8-8B9B-5B2558DE14A0}"/>
                </a:ext>
              </a:extLst>
            </p:cNvPr>
            <p:cNvCxnSpPr>
              <a:cxnSpLocks/>
              <a:stCxn id="9" idx="0"/>
              <a:endCxn id="16" idx="3"/>
            </p:cNvCxnSpPr>
            <p:nvPr/>
          </p:nvCxnSpPr>
          <p:spPr>
            <a:xfrm flipH="1" flipV="1">
              <a:off x="5857966" y="4165312"/>
              <a:ext cx="3276473" cy="3109162"/>
            </a:xfrm>
            <a:prstGeom prst="straightConnector1">
              <a:avLst/>
            </a:prstGeom>
            <a:ln w="38100">
              <a:solidFill>
                <a:srgbClr val="B2DE82"/>
              </a:solidFill>
              <a:prstDash val="sysDash"/>
              <a:miter lim="400000"/>
              <a:headEnd type="triangle" w="med" len="med"/>
              <a:tailEnd type="triangle" w="med" len="med"/>
            </a:ln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F89113-3D2C-41B9-934A-9042C8FAC002}"/>
                </a:ext>
              </a:extLst>
            </p:cNvPr>
            <p:cNvSpPr txBox="1"/>
            <p:nvPr/>
          </p:nvSpPr>
          <p:spPr>
            <a:xfrm>
              <a:off x="7094688" y="5112416"/>
              <a:ext cx="1497526" cy="54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Interact</a:t>
              </a:r>
            </a:p>
          </p:txBody>
        </p:sp>
        <p:cxnSp>
          <p:nvCxnSpPr>
            <p:cNvPr id="12" name="Verbindungslinie">
              <a:extLst>
                <a:ext uri="{FF2B5EF4-FFF2-40B4-BE49-F238E27FC236}">
                  <a16:creationId xmlns:a16="http://schemas.microsoft.com/office/drawing/2014/main" id="{ABA43F92-8DE1-4598-9621-9C5CC6591E5C}"/>
                </a:ext>
              </a:extLst>
            </p:cNvPr>
            <p:cNvCxnSpPr>
              <a:cxnSpLocks/>
              <a:stCxn id="9" idx="1"/>
              <a:endCxn id="6" idx="3"/>
            </p:cNvCxnSpPr>
            <p:nvPr/>
          </p:nvCxnSpPr>
          <p:spPr>
            <a:xfrm flipH="1">
              <a:off x="6123960" y="7919863"/>
              <a:ext cx="1790121" cy="1761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168CC-9262-49F3-A1A6-052E430CB1CF}"/>
                </a:ext>
              </a:extLst>
            </p:cNvPr>
            <p:cNvSpPr txBox="1"/>
            <p:nvPr/>
          </p:nvSpPr>
          <p:spPr>
            <a:xfrm>
              <a:off x="6221693" y="7274473"/>
              <a:ext cx="1745992" cy="54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Consume</a:t>
              </a:r>
            </a:p>
          </p:txBody>
        </p:sp>
        <p:sp>
          <p:nvSpPr>
            <p:cNvPr id="14" name="Kreis">
              <a:extLst>
                <a:ext uri="{FF2B5EF4-FFF2-40B4-BE49-F238E27FC236}">
                  <a16:creationId xmlns:a16="http://schemas.microsoft.com/office/drawing/2014/main" id="{0585ED5D-539D-4DD7-9085-6FA6B67FA2E2}"/>
                </a:ext>
              </a:extLst>
            </p:cNvPr>
            <p:cNvSpPr/>
            <p:nvPr/>
          </p:nvSpPr>
          <p:spPr>
            <a:xfrm>
              <a:off x="4646933" y="4921206"/>
              <a:ext cx="673101" cy="673101"/>
            </a:xfrm>
            <a:prstGeom prst="ellipse">
              <a:avLst/>
            </a:prstGeom>
            <a:solidFill>
              <a:srgbClr val="E6E9EB"/>
            </a:solidFill>
            <a:ln w="25400">
              <a:solidFill>
                <a:srgbClr val="009CD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EAECF1"/>
                  </a:solidFill>
                </a:defRPr>
              </a:pPr>
              <a:endParaRPr sz="2400"/>
            </a:p>
          </p:txBody>
        </p:sp>
        <p:pic>
          <p:nvPicPr>
            <p:cNvPr id="15" name="Bild" descr="Bild">
              <a:extLst>
                <a:ext uri="{FF2B5EF4-FFF2-40B4-BE49-F238E27FC236}">
                  <a16:creationId xmlns:a16="http://schemas.microsoft.com/office/drawing/2014/main" id="{40BF00F7-7A15-42AE-95CF-8B7322FB5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3050"/>
            </a:blip>
            <a:stretch>
              <a:fillRect/>
            </a:stretch>
          </p:blipFill>
          <p:spPr>
            <a:xfrm>
              <a:off x="4748532" y="5022805"/>
              <a:ext cx="469901" cy="4699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Abgerundetes Rechteck">
              <a:extLst>
                <a:ext uri="{FF2B5EF4-FFF2-40B4-BE49-F238E27FC236}">
                  <a16:creationId xmlns:a16="http://schemas.microsoft.com/office/drawing/2014/main" id="{F7A39A4B-5A33-4C61-8AC7-DEF476DC276C}"/>
                </a:ext>
              </a:extLst>
            </p:cNvPr>
            <p:cNvSpPr/>
            <p:nvPr/>
          </p:nvSpPr>
          <p:spPr>
            <a:xfrm>
              <a:off x="2418443" y="2575795"/>
              <a:ext cx="3439523" cy="3179034"/>
            </a:xfrm>
            <a:prstGeom prst="roundRect">
              <a:avLst>
                <a:gd name="adj" fmla="val 10756"/>
              </a:avLst>
            </a:prstGeom>
            <a:ln w="19050">
              <a:solidFill>
                <a:schemeClr val="tx1"/>
              </a:solidFill>
              <a:custDash>
                <a:ds d="100000" sp="200000"/>
              </a:custDash>
            </a:ln>
          </p:spPr>
          <p:txBody>
            <a:bodyPr lIns="76200" tIns="76200" rIns="76200" bIns="76200"/>
            <a:lstStyle/>
            <a:p>
              <a:pPr>
                <a:defRPr sz="2000">
                  <a:solidFill>
                    <a:srgbClr val="009CD1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sz="1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5FD4FB-9C98-4B89-A586-2406BD490983}"/>
                </a:ext>
              </a:extLst>
            </p:cNvPr>
            <p:cNvSpPr/>
            <p:nvPr/>
          </p:nvSpPr>
          <p:spPr>
            <a:xfrm>
              <a:off x="8058664" y="6800478"/>
              <a:ext cx="2151550" cy="4989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800" dirty="0">
                  <a:solidFill>
                    <a:schemeClr val="tx1"/>
                  </a:solidFill>
                </a:rPr>
                <a:t>TD Consumer</a:t>
              </a:r>
            </a:p>
          </p:txBody>
        </p:sp>
      </p:grpSp>
      <p:sp>
        <p:nvSpPr>
          <p:cNvPr id="18" name="Use Cases…">
            <a:extLst>
              <a:ext uri="{FF2B5EF4-FFF2-40B4-BE49-F238E27FC236}">
                <a16:creationId xmlns:a16="http://schemas.microsoft.com/office/drawing/2014/main" id="{3A002A49-D3FF-4A16-853B-E7E3439A4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8851" y="1613937"/>
            <a:ext cx="6748604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World Wide Web Consortium (W3C)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Standardization organism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Behind HTLM, RDF, CSS, PNG, SVG….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Standardization </a:t>
            </a:r>
            <a:r>
              <a:rPr lang="en-GB" noProof="0" dirty="0"/>
              <a:t>of the IoT </a:t>
            </a:r>
            <a:br>
              <a:rPr lang="en-GB" noProof="0" dirty="0"/>
            </a:br>
            <a:endParaRPr lang="en-GB" noProof="0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Web Of Thing (</a:t>
            </a:r>
            <a:r>
              <a:rPr lang="en-GB" noProof="0" dirty="0" err="1"/>
              <a:t>WoT</a:t>
            </a:r>
            <a:r>
              <a:rPr lang="en-GB" noProof="0" dirty="0"/>
              <a:t>)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Candidate Recommendation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Enhance IoT Interoperability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Define a data model for the </a:t>
            </a:r>
            <a:r>
              <a:rPr lang="en-GB" i="1" noProof="0" dirty="0"/>
              <a:t>Things </a:t>
            </a:r>
            <a:r>
              <a:rPr lang="en-GB" noProof="0" dirty="0"/>
              <a:t>:TD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TD contain a self-describing API</a:t>
            </a:r>
          </a:p>
        </p:txBody>
      </p:sp>
    </p:spTree>
    <p:extLst>
      <p:ext uri="{BB962C8B-B14F-4D97-AF65-F5344CB8AC3E}">
        <p14:creationId xmlns:p14="http://schemas.microsoft.com/office/powerpoint/2010/main" val="48711387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5CB-3966-439F-86B0-85E8938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Endpoint Library</a:t>
            </a:r>
          </a:p>
        </p:txBody>
      </p:sp>
      <p:sp>
        <p:nvSpPr>
          <p:cNvPr id="18" name="Use Cases…">
            <a:extLst>
              <a:ext uri="{FF2B5EF4-FFF2-40B4-BE49-F238E27FC236}">
                <a16:creationId xmlns:a16="http://schemas.microsoft.com/office/drawing/2014/main" id="{3A002A49-D3FF-4A16-853B-E7E3439A4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03771" y="1613937"/>
            <a:ext cx="4587876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Java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Device Monitoring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Logging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Remote Job Execution</a:t>
            </a:r>
            <a:br>
              <a:rPr lang="en-GB" noProof="0" dirty="0"/>
            </a:br>
            <a:endParaRPr lang="en-GB" noProof="0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/>
              <a:t>Python (early development)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dirty="0"/>
              <a:t>Device Monitoring </a:t>
            </a:r>
          </a:p>
          <a:p>
            <a:pPr marL="762000" lvl="2" indent="0">
              <a:spcBef>
                <a:spcPts val="600"/>
              </a:spcBef>
              <a:buSzPct val="100000"/>
              <a:buNone/>
              <a:defRPr sz="2600"/>
            </a:pPr>
            <a:endParaRPr lang="en-GB"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More language to come</a:t>
            </a:r>
          </a:p>
        </p:txBody>
      </p:sp>
      <p:sp>
        <p:nvSpPr>
          <p:cNvPr id="20" name="Topic:  @UPDATE/D640cdd70-1bdb-11e4-8c21-0800200c9a">
            <a:extLst>
              <a:ext uri="{FF2B5EF4-FFF2-40B4-BE49-F238E27FC236}">
                <a16:creationId xmlns:a16="http://schemas.microsoft.com/office/drawing/2014/main" id="{BD59431F-DDB9-4D39-B8E6-E1DE0BB20274}"/>
              </a:ext>
            </a:extLst>
          </p:cNvPr>
          <p:cNvSpPr/>
          <p:nvPr/>
        </p:nvSpPr>
        <p:spPr>
          <a:xfrm>
            <a:off x="633324" y="1613937"/>
            <a:ext cx="7770447" cy="7959124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/>
              <a:t>Java Example of simple </a:t>
            </a:r>
            <a:r>
              <a:rPr lang="fr-CH" dirty="0" err="1"/>
              <a:t>Heater</a:t>
            </a:r>
            <a:r>
              <a:rPr lang="fr-CH" dirty="0"/>
              <a:t> System</a:t>
            </a:r>
            <a:endParaRPr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643317-265C-403A-8EA8-9ADF02E5A02F}"/>
              </a:ext>
            </a:extLst>
          </p:cNvPr>
          <p:cNvSpPr/>
          <p:nvPr/>
        </p:nvSpPr>
        <p:spPr>
          <a:xfrm>
            <a:off x="839868" y="2145504"/>
            <a:ext cx="12036887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Application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CloudioEndpoint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 algn="l"/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Logger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LogManager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getLogger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 algn="l"/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main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args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endParaRPr lang="fr-CH" sz="1400" b="1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b="1" dirty="0" err="1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try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CloudioEndpoint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EndpointUUID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3" algn="l"/>
            <a:endParaRPr lang="fr-CH" sz="1400" b="1" dirty="0">
              <a:solidFill>
                <a:srgbClr val="000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addNode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myHeater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myEndpoint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getNode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myHeater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pPr lvl="3" algn="l"/>
            <a:endParaRPr lang="fr-CH" sz="1400" b="1" dirty="0">
              <a:solidFill>
                <a:srgbClr val="000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temperatures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setPointTemperature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addListener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pPr lvl="3" algn="l"/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fr-CH" sz="1400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CloudioAttributeListener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attributeHasChanged</a:t>
            </a:r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4" algn="l"/>
            <a:r>
              <a:rPr lang="fr-CH" sz="1400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fr-CH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↳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CloudioAttribute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lvl="5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"New 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set"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5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setSetPointTemperature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((</a:t>
            </a:r>
            <a:r>
              <a:rPr lang="fr-CH" sz="1400" dirty="0">
                <a:solidFill>
                  <a:srgbClr val="8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getValue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3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});</a:t>
            </a:r>
          </a:p>
          <a:p>
            <a:pPr lvl="3" algn="l"/>
            <a:endParaRPr lang="fr-CH" sz="1400" b="1" dirty="0">
              <a:solidFill>
                <a:srgbClr val="000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b="1" dirty="0" err="1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b="1" dirty="0" err="1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4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demoHeater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temperatures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setValue</a:t>
            </a:r>
            <a:endParaRPr lang="fr-CH" sz="14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4" algn="l"/>
            <a:r>
              <a:rPr lang="fr-CH" sz="1400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  <a:r>
              <a:rPr lang="fr-CH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↳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retreiveAmbientTemperature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fr-CH" sz="1400" b="1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4" algn="l"/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sleep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FF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1000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3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b="1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2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catch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 e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logger</a:t>
            </a:r>
            <a:r>
              <a:rPr lang="fr-CH" sz="1400" b="1" dirty="0" err="1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fr-CH" sz="14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fr-CH" sz="1400" dirty="0" err="1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fr-CH" sz="1400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Application"</a:t>
            </a:r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2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fr-CH" sz="1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algn="l"/>
            <a:r>
              <a:rPr lang="fr-CH" sz="1400" b="1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fr-CH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2943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89265B-5499-40C3-8B01-60F80823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Who is using </a:t>
            </a:r>
            <a:r>
              <a:rPr lang="en-GB" noProof="0" dirty="0" err="1"/>
              <a:t>cloud.iO</a:t>
            </a:r>
            <a:r>
              <a:rPr lang="en-GB" noProof="0" dirty="0"/>
              <a:t>?</a:t>
            </a:r>
          </a:p>
        </p:txBody>
      </p:sp>
      <p:sp>
        <p:nvSpPr>
          <p:cNvPr id="4" name="Use Cases…">
            <a:extLst>
              <a:ext uri="{FF2B5EF4-FFF2-40B4-BE49-F238E27FC236}">
                <a16:creationId xmlns:a16="http://schemas.microsoft.com/office/drawing/2014/main" id="{E7671890-0ECA-4151-B86A-74F19DF389C3}"/>
              </a:ext>
            </a:extLst>
          </p:cNvPr>
          <p:cNvSpPr txBox="1">
            <a:spLocks/>
          </p:cNvSpPr>
          <p:nvPr/>
        </p:nvSpPr>
        <p:spPr>
          <a:xfrm>
            <a:off x="763789" y="2600081"/>
            <a:ext cx="11675861" cy="605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1" spcCol="38100" anchor="ctr">
            <a:normAutofit/>
          </a:bodyPr>
          <a:lstStyle>
            <a:lvl1pPr marL="304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685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066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447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1828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209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2590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2971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352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628650" lvl="1" indent="-247650" hangingPunct="1">
              <a:spcBef>
                <a:spcPts val="600"/>
              </a:spcBef>
              <a:buSzPct val="100000"/>
              <a:defRPr sz="2600"/>
            </a:pPr>
            <a:r>
              <a:rPr lang="en-GB" sz="4000" dirty="0">
                <a:latin typeface="Gill Sans SemiBold"/>
                <a:ea typeface="Gill Sans SemiBold"/>
                <a:cs typeface="Gill Sans SemiBold"/>
                <a:sym typeface="Gill Sans SemiBold"/>
              </a:rPr>
              <a:t>SEMIAH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GB" sz="3600" dirty="0"/>
              <a:t>European FP7 research project</a:t>
            </a:r>
            <a:endParaRPr lang="en-GB" sz="4000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628650" lvl="1" indent="-247650" hangingPunct="1">
              <a:spcBef>
                <a:spcPts val="600"/>
              </a:spcBef>
              <a:buSzPct val="100000"/>
              <a:defRPr sz="2600"/>
            </a:pPr>
            <a:r>
              <a:rPr lang="en-GB" sz="4000" dirty="0" err="1">
                <a:latin typeface="Gill Sans SemiBold"/>
                <a:ea typeface="Gill Sans SemiBold"/>
                <a:cs typeface="Gill Sans SemiBold"/>
                <a:sym typeface="Gill Sans SemiBold"/>
              </a:rPr>
              <a:t>Goflex</a:t>
            </a:r>
            <a:endParaRPr lang="en-GB" sz="4000" dirty="0"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GB" sz="3600" dirty="0"/>
              <a:t>Horizon 2020 research project</a:t>
            </a:r>
          </a:p>
          <a:p>
            <a:pPr marL="1009650" lvl="2" indent="-247650" hangingPunct="1">
              <a:spcBef>
                <a:spcPts val="600"/>
              </a:spcBef>
              <a:buSzPct val="100000"/>
              <a:defRPr sz="2600"/>
            </a:pPr>
            <a:r>
              <a:rPr lang="en-GB" sz="3600" dirty="0"/>
              <a:t>Installed in more than 200 houses in Valais</a:t>
            </a:r>
          </a:p>
          <a:p>
            <a:pPr marL="381000" lvl="1" indent="0" hangingPunct="1">
              <a:spcBef>
                <a:spcPts val="600"/>
              </a:spcBef>
              <a:buSzPct val="100000"/>
              <a:buNone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sz="3600" dirty="0"/>
          </a:p>
          <a:p>
            <a:pPr marL="628650" lvl="1" indent="-247650" hangingPunct="1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US" sz="4000" dirty="0">
                <a:latin typeface="Gill Sans SemiBold"/>
                <a:ea typeface="Gill Sans SemiBold"/>
                <a:cs typeface="Gill Sans SemiBold"/>
                <a:sym typeface="Gill Sans SemiBold"/>
              </a:rPr>
              <a:t>You in your future projects!</a:t>
            </a:r>
          </a:p>
        </p:txBody>
      </p:sp>
    </p:spTree>
    <p:extLst>
      <p:ext uri="{BB962C8B-B14F-4D97-AF65-F5344CB8AC3E}">
        <p14:creationId xmlns:p14="http://schemas.microsoft.com/office/powerpoint/2010/main" val="10567182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Open source"/>
          <p:cNvSpPr txBox="1">
            <a:spLocks noGrp="1"/>
          </p:cNvSpPr>
          <p:nvPr>
            <p:ph type="title"/>
          </p:nvPr>
        </p:nvSpPr>
        <p:spPr>
          <a:xfrm>
            <a:off x="355600" y="225908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en-GB" noProof="0" dirty="0"/>
              <a:t>Open source</a:t>
            </a:r>
          </a:p>
        </p:txBody>
      </p:sp>
      <p:sp>
        <p:nvSpPr>
          <p:cNvPr id="847" name="http://cloudio.hevs.ch…"/>
          <p:cNvSpPr txBox="1">
            <a:spLocks noGrp="1"/>
          </p:cNvSpPr>
          <p:nvPr>
            <p:ph type="body" sz="quarter" idx="1"/>
          </p:nvPr>
        </p:nvSpPr>
        <p:spPr>
          <a:xfrm>
            <a:off x="355600" y="3726904"/>
            <a:ext cx="12293600" cy="1295748"/>
          </a:xfrm>
          <a:prstGeom prst="rect">
            <a:avLst/>
          </a:prstGeom>
        </p:spPr>
        <p:txBody>
          <a:bodyPr numCol="1" spcCol="38100">
            <a:normAutofit lnSpcReduction="10000"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4000"/>
            </a:pPr>
            <a:r>
              <a:rPr lang="en-GB" noProof="0" dirty="0"/>
              <a:t>http://cloudio.hevs.ch</a:t>
            </a:r>
          </a:p>
          <a:p>
            <a:pPr marL="0" indent="0" algn="ctr">
              <a:spcBef>
                <a:spcPts val="0"/>
              </a:spcBef>
              <a:buSzTx/>
              <a:buNone/>
              <a:defRPr sz="4000"/>
            </a:pPr>
            <a:r>
              <a:rPr lang="en-GB" u="sng" noProof="0" dirty="0">
                <a:hlinkClick r:id="rId2"/>
              </a:rPr>
              <a:t>https://github.com/cloudio-project</a:t>
            </a:r>
          </a:p>
        </p:txBody>
      </p:sp>
      <p:pic>
        <p:nvPicPr>
          <p:cNvPr id="848" name="Bild" descr="Bild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343" y="1577938"/>
            <a:ext cx="2000114" cy="20001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1" name="Gruppieren"/>
          <p:cNvGrpSpPr/>
          <p:nvPr/>
        </p:nvGrpSpPr>
        <p:grpSpPr>
          <a:xfrm>
            <a:off x="355600" y="5627779"/>
            <a:ext cx="2824492" cy="1275752"/>
            <a:chOff x="-412188" y="0"/>
            <a:chExt cx="2824490" cy="1275750"/>
          </a:xfrm>
        </p:grpSpPr>
        <p:pic>
          <p:nvPicPr>
            <p:cNvPr id="849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574606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0" name="cloudio-rabbitmq"/>
            <p:cNvSpPr txBox="1"/>
            <p:nvPr/>
          </p:nvSpPr>
          <p:spPr>
            <a:xfrm>
              <a:off x="-412188" y="834605"/>
              <a:ext cx="2824490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</a:t>
              </a:r>
              <a:r>
                <a:rPr lang="en-GB" dirty="0" err="1"/>
                <a:t>rabbitmq</a:t>
              </a:r>
              <a:r>
                <a:rPr lang="en-GB" dirty="0"/>
                <a:t>-docker</a:t>
              </a:r>
              <a:endParaRPr dirty="0"/>
            </a:p>
          </p:txBody>
        </p:sp>
      </p:grpSp>
      <p:grpSp>
        <p:nvGrpSpPr>
          <p:cNvPr id="854" name="Gruppieren"/>
          <p:cNvGrpSpPr/>
          <p:nvPr/>
        </p:nvGrpSpPr>
        <p:grpSpPr>
          <a:xfrm>
            <a:off x="3961241" y="5627781"/>
            <a:ext cx="1830629" cy="1275752"/>
            <a:chOff x="629285" y="0"/>
            <a:chExt cx="1830629" cy="1275750"/>
          </a:xfrm>
        </p:grpSpPr>
        <p:pic>
          <p:nvPicPr>
            <p:cNvPr id="852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111915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3" name="cloudio-cloud-microservice"/>
            <p:cNvSpPr txBox="1"/>
            <p:nvPr/>
          </p:nvSpPr>
          <p:spPr>
            <a:xfrm>
              <a:off x="629285" y="834605"/>
              <a:ext cx="1830629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-services</a:t>
              </a:r>
              <a:endParaRPr dirty="0"/>
            </a:p>
          </p:txBody>
        </p:sp>
      </p:grpSp>
      <p:grpSp>
        <p:nvGrpSpPr>
          <p:cNvPr id="857" name="Gruppieren"/>
          <p:cNvGrpSpPr/>
          <p:nvPr/>
        </p:nvGrpSpPr>
        <p:grpSpPr>
          <a:xfrm>
            <a:off x="9794100" y="5627780"/>
            <a:ext cx="2643352" cy="1275752"/>
            <a:chOff x="750486" y="0"/>
            <a:chExt cx="2643352" cy="1275750"/>
          </a:xfrm>
        </p:grpSpPr>
        <p:pic>
          <p:nvPicPr>
            <p:cNvPr id="855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1646708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6" name="cloudio-cloud-backend-mongo-influx"/>
            <p:cNvSpPr txBox="1"/>
            <p:nvPr/>
          </p:nvSpPr>
          <p:spPr>
            <a:xfrm>
              <a:off x="750486" y="834605"/>
              <a:ext cx="2643352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fr-CH" dirty="0" err="1"/>
                <a:t>cloudio</a:t>
              </a:r>
              <a:r>
                <a:rPr lang="fr-CH" dirty="0"/>
                <a:t>-documentation</a:t>
              </a:r>
              <a:endParaRPr dirty="0"/>
            </a:p>
          </p:txBody>
        </p:sp>
      </p:grpSp>
      <p:grpSp>
        <p:nvGrpSpPr>
          <p:cNvPr id="860" name="Gruppieren"/>
          <p:cNvGrpSpPr/>
          <p:nvPr/>
        </p:nvGrpSpPr>
        <p:grpSpPr>
          <a:xfrm>
            <a:off x="567348" y="7301543"/>
            <a:ext cx="2477195" cy="1264729"/>
            <a:chOff x="0" y="0"/>
            <a:chExt cx="2477194" cy="1264728"/>
          </a:xfrm>
        </p:grpSpPr>
        <p:pic>
          <p:nvPicPr>
            <p:cNvPr id="858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13147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loudio-endpoint-java"/>
            <p:cNvSpPr txBox="1"/>
            <p:nvPr/>
          </p:nvSpPr>
          <p:spPr>
            <a:xfrm>
              <a:off x="0" y="845628"/>
              <a:ext cx="2477195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t>cloudio-endpoint-java</a:t>
              </a:r>
            </a:p>
          </p:txBody>
        </p:sp>
      </p:grpSp>
      <p:grpSp>
        <p:nvGrpSpPr>
          <p:cNvPr id="863" name="Gruppieren"/>
          <p:cNvGrpSpPr/>
          <p:nvPr/>
        </p:nvGrpSpPr>
        <p:grpSpPr>
          <a:xfrm>
            <a:off x="4470156" y="7301545"/>
            <a:ext cx="1695451" cy="2325179"/>
            <a:chOff x="822560" y="0"/>
            <a:chExt cx="1695450" cy="2325178"/>
          </a:xfrm>
        </p:grpSpPr>
        <p:pic>
          <p:nvPicPr>
            <p:cNvPr id="861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2256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cloudio-endpoint-osgi"/>
            <p:cNvSpPr/>
            <p:nvPr/>
          </p:nvSpPr>
          <p:spPr>
            <a:xfrm>
              <a:off x="1248010" y="10551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-endpoint-python</a:t>
              </a:r>
            </a:p>
          </p:txBody>
        </p:sp>
      </p:grpSp>
      <p:grpSp>
        <p:nvGrpSpPr>
          <p:cNvPr id="866" name="Gruppieren"/>
          <p:cNvGrpSpPr/>
          <p:nvPr/>
        </p:nvGrpSpPr>
        <p:grpSpPr>
          <a:xfrm>
            <a:off x="10690323" y="7301544"/>
            <a:ext cx="1695451" cy="2325179"/>
            <a:chOff x="993024" y="0"/>
            <a:chExt cx="1695450" cy="2325178"/>
          </a:xfrm>
        </p:grpSpPr>
        <p:pic>
          <p:nvPicPr>
            <p:cNvPr id="864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993024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5" name="cloudio-endpoint-python"/>
            <p:cNvSpPr/>
            <p:nvPr/>
          </p:nvSpPr>
          <p:spPr>
            <a:xfrm>
              <a:off x="1418474" y="10551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fr-CH" dirty="0"/>
                <a:t>cloudio-project.github.io</a:t>
              </a:r>
              <a:endParaRPr dirty="0"/>
            </a:p>
          </p:txBody>
        </p:sp>
      </p:grpSp>
      <p:grpSp>
        <p:nvGrpSpPr>
          <p:cNvPr id="23" name="Gruppieren">
            <a:extLst>
              <a:ext uri="{FF2B5EF4-FFF2-40B4-BE49-F238E27FC236}">
                <a16:creationId xmlns:a16="http://schemas.microsoft.com/office/drawing/2014/main" id="{B2375E21-DCA9-44D7-B2E2-79B8E4FFF2B0}"/>
              </a:ext>
            </a:extLst>
          </p:cNvPr>
          <p:cNvGrpSpPr/>
          <p:nvPr/>
        </p:nvGrpSpPr>
        <p:grpSpPr>
          <a:xfrm>
            <a:off x="6890368" y="5627780"/>
            <a:ext cx="2200924" cy="1275752"/>
            <a:chOff x="444139" y="0"/>
            <a:chExt cx="2200924" cy="1275750"/>
          </a:xfrm>
        </p:grpSpPr>
        <p:pic>
          <p:nvPicPr>
            <p:cNvPr id="24" name="Bild" descr="Bild">
              <a:extLst>
                <a:ext uri="{FF2B5EF4-FFF2-40B4-BE49-F238E27FC236}">
                  <a16:creationId xmlns:a16="http://schemas.microsoft.com/office/drawing/2014/main" id="{13120DC1-2D24-47DE-9405-80113F7E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111915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" name="cloudio-cloud-microservice">
              <a:extLst>
                <a:ext uri="{FF2B5EF4-FFF2-40B4-BE49-F238E27FC236}">
                  <a16:creationId xmlns:a16="http://schemas.microsoft.com/office/drawing/2014/main" id="{C31022A0-6931-4AAE-BA8F-E4AF927EA6A0}"/>
                </a:ext>
              </a:extLst>
            </p:cNvPr>
            <p:cNvSpPr txBox="1"/>
            <p:nvPr/>
          </p:nvSpPr>
          <p:spPr>
            <a:xfrm>
              <a:off x="444139" y="834605"/>
              <a:ext cx="2200924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-documents</a:t>
              </a:r>
              <a:endParaRPr dirty="0"/>
            </a:p>
          </p:txBody>
        </p:sp>
      </p:grpSp>
      <p:grpSp>
        <p:nvGrpSpPr>
          <p:cNvPr id="26" name="Gruppieren">
            <a:extLst>
              <a:ext uri="{FF2B5EF4-FFF2-40B4-BE49-F238E27FC236}">
                <a16:creationId xmlns:a16="http://schemas.microsoft.com/office/drawing/2014/main" id="{A252E59F-BF1B-4195-9E1D-2570FBFB1AE8}"/>
              </a:ext>
            </a:extLst>
          </p:cNvPr>
          <p:cNvGrpSpPr/>
          <p:nvPr/>
        </p:nvGrpSpPr>
        <p:grpSpPr>
          <a:xfrm>
            <a:off x="7584429" y="7301544"/>
            <a:ext cx="1695451" cy="2325179"/>
            <a:chOff x="822560" y="0"/>
            <a:chExt cx="1695450" cy="2325178"/>
          </a:xfrm>
        </p:grpSpPr>
        <p:pic>
          <p:nvPicPr>
            <p:cNvPr id="27" name="Bild" descr="Bild">
              <a:extLst>
                <a:ext uri="{FF2B5EF4-FFF2-40B4-BE49-F238E27FC236}">
                  <a16:creationId xmlns:a16="http://schemas.microsoft.com/office/drawing/2014/main" id="{52A55EF0-33C2-4184-93F9-08E9F20AF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82256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cloudio-endpoint-osgi">
              <a:extLst>
                <a:ext uri="{FF2B5EF4-FFF2-40B4-BE49-F238E27FC236}">
                  <a16:creationId xmlns:a16="http://schemas.microsoft.com/office/drawing/2014/main" id="{4D780AF9-EB48-4118-A6EE-D5A1E16C8334}"/>
                </a:ext>
              </a:extLst>
            </p:cNvPr>
            <p:cNvSpPr/>
            <p:nvPr/>
          </p:nvSpPr>
          <p:spPr>
            <a:xfrm>
              <a:off x="1248010" y="10551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fr-CH" dirty="0" err="1"/>
                <a:t>cloudio</a:t>
              </a:r>
              <a:r>
                <a:rPr lang="fr-CH" dirty="0"/>
                <a:t>-</a:t>
              </a:r>
              <a:r>
                <a:rPr lang="fr-CH" dirty="0" err="1"/>
                <a:t>grafana</a:t>
              </a:r>
              <a:r>
                <a:rPr lang="fr-CH" dirty="0"/>
                <a:t>-plugin</a:t>
              </a:r>
              <a:endParaRPr lang="en-GB" dirty="0"/>
            </a:p>
          </p:txBody>
        </p:sp>
      </p:grp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s?">
            <a:extLst>
              <a:ext uri="{FF2B5EF4-FFF2-40B4-BE49-F238E27FC236}">
                <a16:creationId xmlns:a16="http://schemas.microsoft.com/office/drawing/2014/main" id="{E69606F7-4DCB-4A57-8B7B-88980C587FD5}"/>
              </a:ext>
            </a:extLst>
          </p:cNvPr>
          <p:cNvSpPr txBox="1">
            <a:spLocks/>
          </p:cNvSpPr>
          <p:nvPr/>
        </p:nvSpPr>
        <p:spPr>
          <a:xfrm>
            <a:off x="355600" y="3034145"/>
            <a:ext cx="12293600" cy="536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04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9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685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066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447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1828800" marR="0" indent="-304800" algn="l" defTabSz="58420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209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2590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2971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352800" marR="0" indent="-304800" algn="l" defTabSz="584200" latinLnBrk="0">
              <a:lnSpc>
                <a:spcPct val="120000"/>
              </a:lnSpc>
              <a:spcBef>
                <a:spcPts val="3800"/>
              </a:spcBef>
              <a:spcAft>
                <a:spcPts val="0"/>
              </a:spcAft>
              <a:buClr>
                <a:srgbClr val="414141"/>
              </a:buClr>
              <a:buSzPct val="82000"/>
              <a:buFontTx/>
              <a:buChar char="•"/>
              <a:tabLst/>
              <a:defRPr sz="4600" b="0" i="0" u="none" strike="noStrike" cap="none" spc="0" baseline="0">
                <a:solidFill>
                  <a:srgbClr val="414141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0" indent="0" algn="ctr" hangingPunct="1">
              <a:buNone/>
            </a:pPr>
            <a:r>
              <a:rPr lang="fr-CH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11468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Verbindungslinie"/>
          <p:cNvCxnSpPr>
            <a:stCxn id="184" idx="0"/>
            <a:endCxn id="185" idx="0"/>
          </p:cNvCxnSpPr>
          <p:nvPr/>
        </p:nvCxnSpPr>
        <p:spPr>
          <a:xfrm flipH="1" flipV="1">
            <a:off x="1463287" y="1866928"/>
            <a:ext cx="351315" cy="22903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190" name="Verbindungslinie"/>
          <p:cNvCxnSpPr>
            <a:stCxn id="184" idx="0"/>
            <a:endCxn id="186" idx="0"/>
          </p:cNvCxnSpPr>
          <p:nvPr/>
        </p:nvCxnSpPr>
        <p:spPr>
          <a:xfrm flipH="1" flipV="1">
            <a:off x="1463287" y="2012547"/>
            <a:ext cx="351315" cy="83416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191" name="Verbindungslinie"/>
          <p:cNvCxnSpPr>
            <a:stCxn id="184" idx="0"/>
            <a:endCxn id="187" idx="0"/>
          </p:cNvCxnSpPr>
          <p:nvPr/>
        </p:nvCxnSpPr>
        <p:spPr>
          <a:xfrm flipH="1">
            <a:off x="1463287" y="2095962"/>
            <a:ext cx="351315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192" name="Verbindungslinie"/>
          <p:cNvCxnSpPr>
            <a:stCxn id="184" idx="0"/>
            <a:endCxn id="188" idx="0"/>
          </p:cNvCxnSpPr>
          <p:nvPr/>
        </p:nvCxnSpPr>
        <p:spPr>
          <a:xfrm flipH="1">
            <a:off x="1463287" y="2095962"/>
            <a:ext cx="351315" cy="218743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sp>
        <p:nvSpPr>
          <p:cNvPr id="268" name="Verbindungslinie"/>
          <p:cNvSpPr/>
          <p:nvPr/>
        </p:nvSpPr>
        <p:spPr>
          <a:xfrm>
            <a:off x="1983281" y="2151019"/>
            <a:ext cx="586947" cy="19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199" name="Verbindungslinie"/>
          <p:cNvCxnSpPr>
            <a:stCxn id="194" idx="0"/>
            <a:endCxn id="195" idx="0"/>
          </p:cNvCxnSpPr>
          <p:nvPr/>
        </p:nvCxnSpPr>
        <p:spPr>
          <a:xfrm flipH="1" flipV="1">
            <a:off x="1463287" y="2570548"/>
            <a:ext cx="351315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00" name="Verbindungslinie"/>
          <p:cNvCxnSpPr>
            <a:stCxn id="194" idx="0"/>
            <a:endCxn id="196" idx="0"/>
          </p:cNvCxnSpPr>
          <p:nvPr/>
        </p:nvCxnSpPr>
        <p:spPr>
          <a:xfrm flipH="1" flipV="1">
            <a:off x="1463287" y="2716165"/>
            <a:ext cx="351315" cy="83417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01" name="Verbindungslinie"/>
          <p:cNvCxnSpPr>
            <a:stCxn id="194" idx="0"/>
            <a:endCxn id="197" idx="0"/>
          </p:cNvCxnSpPr>
          <p:nvPr/>
        </p:nvCxnSpPr>
        <p:spPr>
          <a:xfrm flipH="1">
            <a:off x="1463287" y="2799581"/>
            <a:ext cx="351315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02" name="Verbindungslinie"/>
          <p:cNvCxnSpPr>
            <a:stCxn id="194" idx="0"/>
            <a:endCxn id="198" idx="0"/>
          </p:cNvCxnSpPr>
          <p:nvPr/>
        </p:nvCxnSpPr>
        <p:spPr>
          <a:xfrm flipH="1">
            <a:off x="1463287" y="2799581"/>
            <a:ext cx="351315" cy="218743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grpSp>
        <p:nvGrpSpPr>
          <p:cNvPr id="205" name="Gruppieren"/>
          <p:cNvGrpSpPr/>
          <p:nvPr/>
        </p:nvGrpSpPr>
        <p:grpSpPr>
          <a:xfrm>
            <a:off x="2589277" y="2116800"/>
            <a:ext cx="519262" cy="633512"/>
            <a:chOff x="0" y="0"/>
            <a:chExt cx="519261" cy="633511"/>
          </a:xfrm>
        </p:grpSpPr>
        <p:sp>
          <p:nvSpPr>
            <p:cNvPr id="203" name="Oval"/>
            <p:cNvSpPr/>
            <p:nvPr/>
          </p:nvSpPr>
          <p:spPr>
            <a:xfrm>
              <a:off x="71" y="0"/>
              <a:ext cx="519120" cy="213110"/>
            </a:xfrm>
            <a:prstGeom prst="ellipse">
              <a:avLst/>
            </a:prstGeom>
            <a:solidFill>
              <a:srgbClr val="D02267"/>
            </a:solidFill>
            <a:ln w="38100" cap="flat">
              <a:solidFill>
                <a:srgbClr val="D022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Form"/>
            <p:cNvSpPr/>
            <p:nvPr/>
          </p:nvSpPr>
          <p:spPr>
            <a:xfrm>
              <a:off x="0" y="102725"/>
              <a:ext cx="519262" cy="53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0"/>
                  </a:moveTo>
                  <a:lnTo>
                    <a:pt x="0" y="17614"/>
                  </a:lnTo>
                  <a:lnTo>
                    <a:pt x="0" y="17802"/>
                  </a:lnTo>
                  <a:lnTo>
                    <a:pt x="54" y="17802"/>
                  </a:lnTo>
                  <a:cubicBezTo>
                    <a:pt x="188" y="18669"/>
                    <a:pt x="1201" y="19518"/>
                    <a:pt x="3166" y="20180"/>
                  </a:cubicBezTo>
                  <a:cubicBezTo>
                    <a:pt x="7383" y="21600"/>
                    <a:pt x="14223" y="21600"/>
                    <a:pt x="18441" y="20180"/>
                  </a:cubicBezTo>
                  <a:cubicBezTo>
                    <a:pt x="20406" y="19518"/>
                    <a:pt x="21412" y="18669"/>
                    <a:pt x="21546" y="17802"/>
                  </a:cubicBezTo>
                  <a:lnTo>
                    <a:pt x="21600" y="17802"/>
                  </a:lnTo>
                  <a:lnTo>
                    <a:pt x="21600" y="17614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>
              <a:solidFill>
                <a:srgbClr val="D022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9" name="Verbindungslinie"/>
          <p:cNvSpPr/>
          <p:nvPr/>
        </p:nvSpPr>
        <p:spPr>
          <a:xfrm>
            <a:off x="1981855" y="2532177"/>
            <a:ext cx="588373" cy="208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07" name="Realtime Monitoring"/>
          <p:cNvSpPr/>
          <p:nvPr/>
        </p:nvSpPr>
        <p:spPr>
          <a:xfrm>
            <a:off x="3591036" y="1484220"/>
            <a:ext cx="1244750" cy="765417"/>
          </a:xfrm>
          <a:prstGeom prst="roundRect">
            <a:avLst>
              <a:gd name="adj" fmla="val 11845"/>
            </a:avLst>
          </a:prstGeom>
          <a:solidFill>
            <a:srgbClr val="D0226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Realtime</a:t>
            </a:r>
            <a:r>
              <a:rPr dirty="0"/>
              <a:t> Monitoring</a:t>
            </a:r>
          </a:p>
        </p:txBody>
      </p:sp>
      <p:sp>
        <p:nvSpPr>
          <p:cNvPr id="208" name="Data Analysis"/>
          <p:cNvSpPr/>
          <p:nvPr/>
        </p:nvSpPr>
        <p:spPr>
          <a:xfrm>
            <a:off x="3591036" y="2524344"/>
            <a:ext cx="1244750" cy="685801"/>
          </a:xfrm>
          <a:prstGeom prst="roundRect">
            <a:avLst>
              <a:gd name="adj" fmla="val 11845"/>
            </a:avLst>
          </a:prstGeom>
          <a:solidFill>
            <a:srgbClr val="D0226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 Analysis</a:t>
            </a:r>
          </a:p>
        </p:txBody>
      </p:sp>
      <p:sp>
        <p:nvSpPr>
          <p:cNvPr id="270" name="Verbindungslinie"/>
          <p:cNvSpPr/>
          <p:nvPr/>
        </p:nvSpPr>
        <p:spPr>
          <a:xfrm>
            <a:off x="3127439" y="2125377"/>
            <a:ext cx="463598" cy="19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" name="Verbindungslinie"/>
          <p:cNvSpPr/>
          <p:nvPr/>
        </p:nvSpPr>
        <p:spPr>
          <a:xfrm>
            <a:off x="3127439" y="2522083"/>
            <a:ext cx="463598" cy="147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11" name="My Solution"/>
          <p:cNvSpPr txBox="1"/>
          <p:nvPr/>
        </p:nvSpPr>
        <p:spPr>
          <a:xfrm>
            <a:off x="2059992" y="3238500"/>
            <a:ext cx="134101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0226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My Solution</a:t>
            </a:r>
          </a:p>
        </p:txBody>
      </p:sp>
      <p:cxnSp>
        <p:nvCxnSpPr>
          <p:cNvPr id="217" name="Verbindungslinie"/>
          <p:cNvCxnSpPr>
            <a:stCxn id="212" idx="0"/>
            <a:endCxn id="213" idx="0"/>
          </p:cNvCxnSpPr>
          <p:nvPr/>
        </p:nvCxnSpPr>
        <p:spPr>
          <a:xfrm flipH="1" flipV="1">
            <a:off x="1437704" y="4398624"/>
            <a:ext cx="351314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18" name="Verbindungslinie"/>
          <p:cNvCxnSpPr>
            <a:stCxn id="212" idx="0"/>
            <a:endCxn id="214" idx="0"/>
          </p:cNvCxnSpPr>
          <p:nvPr/>
        </p:nvCxnSpPr>
        <p:spPr>
          <a:xfrm flipH="1" flipV="1">
            <a:off x="1437704" y="4544241"/>
            <a:ext cx="351314" cy="83417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19" name="Verbindungslinie"/>
          <p:cNvCxnSpPr>
            <a:stCxn id="212" idx="0"/>
            <a:endCxn id="215" idx="0"/>
          </p:cNvCxnSpPr>
          <p:nvPr/>
        </p:nvCxnSpPr>
        <p:spPr>
          <a:xfrm flipH="1">
            <a:off x="1437704" y="4627657"/>
            <a:ext cx="351314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20" name="Verbindungslinie"/>
          <p:cNvCxnSpPr>
            <a:stCxn id="212" idx="0"/>
            <a:endCxn id="216" idx="0"/>
          </p:cNvCxnSpPr>
          <p:nvPr/>
        </p:nvCxnSpPr>
        <p:spPr>
          <a:xfrm flipH="1">
            <a:off x="1437704" y="4627657"/>
            <a:ext cx="351314" cy="218743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sp>
        <p:nvSpPr>
          <p:cNvPr id="272" name="Verbindungslinie"/>
          <p:cNvSpPr/>
          <p:nvPr/>
        </p:nvSpPr>
        <p:spPr>
          <a:xfrm>
            <a:off x="1957698" y="4682714"/>
            <a:ext cx="586946" cy="19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227" name="Verbindungslinie"/>
          <p:cNvCxnSpPr>
            <a:stCxn id="222" idx="0"/>
            <a:endCxn id="223" idx="0"/>
          </p:cNvCxnSpPr>
          <p:nvPr/>
        </p:nvCxnSpPr>
        <p:spPr>
          <a:xfrm flipH="1" flipV="1">
            <a:off x="1437704" y="5102243"/>
            <a:ext cx="351314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28" name="Verbindungslinie"/>
          <p:cNvCxnSpPr>
            <a:stCxn id="222" idx="0"/>
            <a:endCxn id="224" idx="0"/>
          </p:cNvCxnSpPr>
          <p:nvPr/>
        </p:nvCxnSpPr>
        <p:spPr>
          <a:xfrm flipH="1" flipV="1">
            <a:off x="1437704" y="5247861"/>
            <a:ext cx="351314" cy="83416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29" name="Verbindungslinie"/>
          <p:cNvCxnSpPr>
            <a:stCxn id="222" idx="0"/>
            <a:endCxn id="225" idx="0"/>
          </p:cNvCxnSpPr>
          <p:nvPr/>
        </p:nvCxnSpPr>
        <p:spPr>
          <a:xfrm flipH="1">
            <a:off x="1437704" y="5331276"/>
            <a:ext cx="351314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30" name="Verbindungslinie"/>
          <p:cNvCxnSpPr>
            <a:stCxn id="222" idx="0"/>
            <a:endCxn id="226" idx="0"/>
          </p:cNvCxnSpPr>
          <p:nvPr/>
        </p:nvCxnSpPr>
        <p:spPr>
          <a:xfrm flipH="1">
            <a:off x="1437704" y="5331276"/>
            <a:ext cx="351314" cy="218743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grpSp>
        <p:nvGrpSpPr>
          <p:cNvPr id="233" name="Gruppieren"/>
          <p:cNvGrpSpPr/>
          <p:nvPr/>
        </p:nvGrpSpPr>
        <p:grpSpPr>
          <a:xfrm>
            <a:off x="2563693" y="4648495"/>
            <a:ext cx="519263" cy="633512"/>
            <a:chOff x="0" y="0"/>
            <a:chExt cx="519261" cy="633511"/>
          </a:xfrm>
        </p:grpSpPr>
        <p:sp>
          <p:nvSpPr>
            <p:cNvPr id="231" name="Oval"/>
            <p:cNvSpPr/>
            <p:nvPr/>
          </p:nvSpPr>
          <p:spPr>
            <a:xfrm>
              <a:off x="71" y="0"/>
              <a:ext cx="519120" cy="213110"/>
            </a:xfrm>
            <a:prstGeom prst="ellipse">
              <a:avLst/>
            </a:prstGeom>
            <a:solidFill>
              <a:srgbClr val="009A65"/>
            </a:solidFill>
            <a:ln w="38100" cap="flat">
              <a:solidFill>
                <a:srgbClr val="009A6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Form"/>
            <p:cNvSpPr/>
            <p:nvPr/>
          </p:nvSpPr>
          <p:spPr>
            <a:xfrm>
              <a:off x="0" y="102725"/>
              <a:ext cx="519262" cy="53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0"/>
                  </a:moveTo>
                  <a:lnTo>
                    <a:pt x="0" y="17614"/>
                  </a:lnTo>
                  <a:lnTo>
                    <a:pt x="0" y="17802"/>
                  </a:lnTo>
                  <a:lnTo>
                    <a:pt x="54" y="17802"/>
                  </a:lnTo>
                  <a:cubicBezTo>
                    <a:pt x="188" y="18669"/>
                    <a:pt x="1201" y="19518"/>
                    <a:pt x="3166" y="20180"/>
                  </a:cubicBezTo>
                  <a:cubicBezTo>
                    <a:pt x="7383" y="21600"/>
                    <a:pt x="14223" y="21600"/>
                    <a:pt x="18441" y="20180"/>
                  </a:cubicBezTo>
                  <a:cubicBezTo>
                    <a:pt x="20406" y="19518"/>
                    <a:pt x="21412" y="18669"/>
                    <a:pt x="21546" y="17802"/>
                  </a:cubicBezTo>
                  <a:lnTo>
                    <a:pt x="21600" y="17802"/>
                  </a:lnTo>
                  <a:lnTo>
                    <a:pt x="21600" y="17614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>
              <a:solidFill>
                <a:srgbClr val="009A6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3" name="Verbindungslinie"/>
          <p:cNvSpPr/>
          <p:nvPr/>
        </p:nvSpPr>
        <p:spPr>
          <a:xfrm>
            <a:off x="1956271" y="5063872"/>
            <a:ext cx="588373" cy="208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Data Analysis"/>
          <p:cNvSpPr/>
          <p:nvPr/>
        </p:nvSpPr>
        <p:spPr>
          <a:xfrm>
            <a:off x="3565453" y="5056039"/>
            <a:ext cx="1244750" cy="685801"/>
          </a:xfrm>
          <a:prstGeom prst="roundRect">
            <a:avLst>
              <a:gd name="adj" fmla="val 11845"/>
            </a:avLst>
          </a:prstGeom>
          <a:solidFill>
            <a:srgbClr val="009A6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/>
              <a:t>Data Analysis</a:t>
            </a:r>
          </a:p>
        </p:txBody>
      </p:sp>
      <p:sp>
        <p:nvSpPr>
          <p:cNvPr id="274" name="Verbindungslinie"/>
          <p:cNvSpPr/>
          <p:nvPr/>
        </p:nvSpPr>
        <p:spPr>
          <a:xfrm>
            <a:off x="3101856" y="5053778"/>
            <a:ext cx="463598" cy="147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7" name="Colleague A Solution"/>
          <p:cNvSpPr txBox="1"/>
          <p:nvPr/>
        </p:nvSpPr>
        <p:spPr>
          <a:xfrm>
            <a:off x="1902869" y="5738473"/>
            <a:ext cx="226449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9A6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Colleague A Solution</a:t>
            </a:r>
          </a:p>
        </p:txBody>
      </p:sp>
      <p:cxnSp>
        <p:nvCxnSpPr>
          <p:cNvPr id="243" name="Verbindungslinie"/>
          <p:cNvCxnSpPr>
            <a:stCxn id="238" idx="0"/>
            <a:endCxn id="239" idx="0"/>
          </p:cNvCxnSpPr>
          <p:nvPr/>
        </p:nvCxnSpPr>
        <p:spPr>
          <a:xfrm flipH="1" flipV="1">
            <a:off x="1383428" y="7119475"/>
            <a:ext cx="351314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44" name="Verbindungslinie"/>
          <p:cNvCxnSpPr>
            <a:stCxn id="238" idx="0"/>
            <a:endCxn id="240" idx="0"/>
          </p:cNvCxnSpPr>
          <p:nvPr/>
        </p:nvCxnSpPr>
        <p:spPr>
          <a:xfrm flipH="1" flipV="1">
            <a:off x="1383428" y="7265092"/>
            <a:ext cx="351314" cy="83417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45" name="Verbindungslinie"/>
          <p:cNvCxnSpPr>
            <a:stCxn id="238" idx="0"/>
            <a:endCxn id="241" idx="0"/>
          </p:cNvCxnSpPr>
          <p:nvPr/>
        </p:nvCxnSpPr>
        <p:spPr>
          <a:xfrm flipH="1">
            <a:off x="1383428" y="7348508"/>
            <a:ext cx="351314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46" name="Verbindungslinie"/>
          <p:cNvCxnSpPr>
            <a:stCxn id="238" idx="0"/>
            <a:endCxn id="242" idx="0"/>
          </p:cNvCxnSpPr>
          <p:nvPr/>
        </p:nvCxnSpPr>
        <p:spPr>
          <a:xfrm flipH="1">
            <a:off x="1383428" y="7348508"/>
            <a:ext cx="351314" cy="21874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sp>
        <p:nvSpPr>
          <p:cNvPr id="275" name="Verbindungslinie"/>
          <p:cNvSpPr/>
          <p:nvPr/>
        </p:nvSpPr>
        <p:spPr>
          <a:xfrm>
            <a:off x="1903422" y="7403565"/>
            <a:ext cx="586946" cy="191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253" name="Verbindungslinie"/>
          <p:cNvCxnSpPr>
            <a:stCxn id="248" idx="0"/>
            <a:endCxn id="249" idx="0"/>
          </p:cNvCxnSpPr>
          <p:nvPr/>
        </p:nvCxnSpPr>
        <p:spPr>
          <a:xfrm flipH="1" flipV="1">
            <a:off x="1383428" y="7823094"/>
            <a:ext cx="351314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54" name="Verbindungslinie"/>
          <p:cNvCxnSpPr>
            <a:stCxn id="248" idx="0"/>
            <a:endCxn id="250" idx="0"/>
          </p:cNvCxnSpPr>
          <p:nvPr/>
        </p:nvCxnSpPr>
        <p:spPr>
          <a:xfrm flipH="1" flipV="1">
            <a:off x="1383428" y="7968712"/>
            <a:ext cx="351314" cy="83416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55" name="Verbindungslinie"/>
          <p:cNvCxnSpPr>
            <a:stCxn id="248" idx="0"/>
            <a:endCxn id="251" idx="0"/>
          </p:cNvCxnSpPr>
          <p:nvPr/>
        </p:nvCxnSpPr>
        <p:spPr>
          <a:xfrm flipH="1">
            <a:off x="1383428" y="8052127"/>
            <a:ext cx="351314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56" name="Verbindungslinie"/>
          <p:cNvCxnSpPr>
            <a:stCxn id="248" idx="0"/>
            <a:endCxn id="252" idx="0"/>
          </p:cNvCxnSpPr>
          <p:nvPr/>
        </p:nvCxnSpPr>
        <p:spPr>
          <a:xfrm flipH="1">
            <a:off x="1383428" y="8052127"/>
            <a:ext cx="351314" cy="21874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grpSp>
        <p:nvGrpSpPr>
          <p:cNvPr id="259" name="Gruppieren"/>
          <p:cNvGrpSpPr/>
          <p:nvPr/>
        </p:nvGrpSpPr>
        <p:grpSpPr>
          <a:xfrm>
            <a:off x="2509417" y="7369347"/>
            <a:ext cx="519263" cy="633512"/>
            <a:chOff x="0" y="0"/>
            <a:chExt cx="519261" cy="633511"/>
          </a:xfrm>
        </p:grpSpPr>
        <p:sp>
          <p:nvSpPr>
            <p:cNvPr id="257" name="Oval"/>
            <p:cNvSpPr/>
            <p:nvPr/>
          </p:nvSpPr>
          <p:spPr>
            <a:xfrm>
              <a:off x="71" y="0"/>
              <a:ext cx="519120" cy="213110"/>
            </a:xfrm>
            <a:prstGeom prst="ellipse">
              <a:avLst/>
            </a:prstGeom>
            <a:solidFill>
              <a:srgbClr val="E8AF2A"/>
            </a:solidFill>
            <a:ln w="38100" cap="flat">
              <a:solidFill>
                <a:srgbClr val="E8AF2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Form"/>
            <p:cNvSpPr/>
            <p:nvPr/>
          </p:nvSpPr>
          <p:spPr>
            <a:xfrm>
              <a:off x="0" y="102725"/>
              <a:ext cx="519262" cy="53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0"/>
                  </a:moveTo>
                  <a:lnTo>
                    <a:pt x="0" y="17614"/>
                  </a:lnTo>
                  <a:lnTo>
                    <a:pt x="0" y="17802"/>
                  </a:lnTo>
                  <a:lnTo>
                    <a:pt x="54" y="17802"/>
                  </a:lnTo>
                  <a:cubicBezTo>
                    <a:pt x="188" y="18669"/>
                    <a:pt x="1201" y="19518"/>
                    <a:pt x="3166" y="20180"/>
                  </a:cubicBezTo>
                  <a:cubicBezTo>
                    <a:pt x="7383" y="21600"/>
                    <a:pt x="14223" y="21600"/>
                    <a:pt x="18441" y="20180"/>
                  </a:cubicBezTo>
                  <a:cubicBezTo>
                    <a:pt x="20406" y="19518"/>
                    <a:pt x="21412" y="18669"/>
                    <a:pt x="21546" y="17802"/>
                  </a:cubicBezTo>
                  <a:lnTo>
                    <a:pt x="21600" y="17802"/>
                  </a:lnTo>
                  <a:lnTo>
                    <a:pt x="21600" y="17614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>
              <a:solidFill>
                <a:srgbClr val="E8AF2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6" name="Verbindungslinie"/>
          <p:cNvSpPr/>
          <p:nvPr/>
        </p:nvSpPr>
        <p:spPr>
          <a:xfrm>
            <a:off x="1901995" y="7784723"/>
            <a:ext cx="588373" cy="208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1" name="Realtime Monitoring"/>
          <p:cNvSpPr/>
          <p:nvPr/>
        </p:nvSpPr>
        <p:spPr>
          <a:xfrm>
            <a:off x="3511177" y="6736767"/>
            <a:ext cx="1244749" cy="765416"/>
          </a:xfrm>
          <a:prstGeom prst="roundRect">
            <a:avLst>
              <a:gd name="adj" fmla="val 11845"/>
            </a:avLst>
          </a:prstGeom>
          <a:solidFill>
            <a:srgbClr val="E8AF2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Realtime</a:t>
            </a:r>
            <a:r>
              <a:rPr dirty="0"/>
              <a:t> Monitoring</a:t>
            </a:r>
          </a:p>
        </p:txBody>
      </p:sp>
      <p:sp>
        <p:nvSpPr>
          <p:cNvPr id="262" name="Data Analysis"/>
          <p:cNvSpPr/>
          <p:nvPr/>
        </p:nvSpPr>
        <p:spPr>
          <a:xfrm>
            <a:off x="3511177" y="7776891"/>
            <a:ext cx="1244749" cy="685801"/>
          </a:xfrm>
          <a:prstGeom prst="roundRect">
            <a:avLst>
              <a:gd name="adj" fmla="val 11845"/>
            </a:avLst>
          </a:prstGeom>
          <a:solidFill>
            <a:srgbClr val="E8AF2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 Analysis</a:t>
            </a:r>
          </a:p>
        </p:txBody>
      </p:sp>
      <p:sp>
        <p:nvSpPr>
          <p:cNvPr id="277" name="Verbindungslinie"/>
          <p:cNvSpPr/>
          <p:nvPr/>
        </p:nvSpPr>
        <p:spPr>
          <a:xfrm>
            <a:off x="3047580" y="7377924"/>
            <a:ext cx="463598" cy="192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" name="Verbindungslinie"/>
          <p:cNvSpPr/>
          <p:nvPr/>
        </p:nvSpPr>
        <p:spPr>
          <a:xfrm>
            <a:off x="3047580" y="7774630"/>
            <a:ext cx="463598" cy="147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5" name="Colleague B Solution"/>
          <p:cNvSpPr txBox="1"/>
          <p:nvPr/>
        </p:nvSpPr>
        <p:spPr>
          <a:xfrm>
            <a:off x="1849089" y="8459324"/>
            <a:ext cx="226350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E8AF2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Colleague B Solution</a:t>
            </a:r>
          </a:p>
        </p:txBody>
      </p:sp>
      <p:sp>
        <p:nvSpPr>
          <p:cNvPr id="266" name="Our problems:…"/>
          <p:cNvSpPr txBox="1">
            <a:spLocks noGrp="1"/>
          </p:cNvSpPr>
          <p:nvPr>
            <p:ph type="body" idx="1"/>
          </p:nvPr>
        </p:nvSpPr>
        <p:spPr>
          <a:xfrm>
            <a:off x="5688972" y="1374154"/>
            <a:ext cx="6960228" cy="7655546"/>
          </a:xfrm>
          <a:prstGeom prst="rect">
            <a:avLst/>
          </a:prstGeom>
        </p:spPr>
        <p:txBody>
          <a:bodyPr numCol="1" spcCol="38100" anchor="ctr"/>
          <a:lstStyle/>
          <a:p>
            <a:pPr lvl="1">
              <a:spcBef>
                <a:spcPts val="1200"/>
              </a:spcBef>
              <a:buSzPct val="100000"/>
              <a:defRPr sz="3200">
                <a:solidFill>
                  <a:srgbClr val="D02267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noProof="0" dirty="0">
                <a:solidFill>
                  <a:schemeClr val="bg1"/>
                </a:solidFill>
              </a:rPr>
              <a:t>Our problems: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lang="en-GB" noProof="0" dirty="0">
                <a:solidFill>
                  <a:schemeClr val="bg1"/>
                </a:solidFill>
              </a:rPr>
              <a:t>Each time a new solution for similar problems is developed.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lang="en-GB" noProof="0" dirty="0">
                <a:solidFill>
                  <a:schemeClr val="bg1"/>
                </a:solidFill>
              </a:rPr>
              <a:t>There is not that much budget to create a stable/flexible solution. Data of </a:t>
            </a:r>
            <a:r>
              <a:rPr lang="en-GB" dirty="0">
                <a:solidFill>
                  <a:schemeClr val="bg1"/>
                </a:solidFill>
              </a:rPr>
              <a:t>different 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lang="en-GB" noProof="0" dirty="0">
                <a:solidFill>
                  <a:schemeClr val="bg1"/>
                </a:solidFill>
              </a:rPr>
              <a:t>projects are not simple to compare and may have to be converted first.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lang="en-GB" noProof="0" dirty="0">
                <a:solidFill>
                  <a:schemeClr val="bg1"/>
                </a:solidFill>
              </a:rPr>
              <a:t>Monitoring is mostly very inefficient (Database Polling for example)</a:t>
            </a:r>
          </a:p>
        </p:txBody>
      </p:sp>
      <p:sp>
        <p:nvSpPr>
          <p:cNvPr id="267" name="Motivation for cloud.iO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000" cap="none"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lang="en-GB" noProof="0" dirty="0"/>
              <a:t>Motivation for </a:t>
            </a: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endParaRPr lang="en-GB" noProof="0" dirty="0">
              <a:latin typeface="Arista 2.0 Alternate"/>
              <a:ea typeface="Arista 2.0 Alternate"/>
              <a:cs typeface="Arista 2.0 Alternate"/>
              <a:sym typeface="Arista 2.0 Alternate"/>
            </a:endParaRPr>
          </a:p>
        </p:txBody>
      </p:sp>
      <p:sp>
        <p:nvSpPr>
          <p:cNvPr id="194" name="Kreis"/>
          <p:cNvSpPr/>
          <p:nvPr/>
        </p:nvSpPr>
        <p:spPr>
          <a:xfrm>
            <a:off x="1662628" y="2647609"/>
            <a:ext cx="303946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D5498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Kreis"/>
          <p:cNvSpPr/>
          <p:nvPr/>
        </p:nvSpPr>
        <p:spPr>
          <a:xfrm>
            <a:off x="1637045" y="4475685"/>
            <a:ext cx="303946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009A6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Kreis"/>
          <p:cNvSpPr/>
          <p:nvPr/>
        </p:nvSpPr>
        <p:spPr>
          <a:xfrm>
            <a:off x="1637045" y="5179304"/>
            <a:ext cx="303946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009A6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Kreis"/>
          <p:cNvSpPr/>
          <p:nvPr/>
        </p:nvSpPr>
        <p:spPr>
          <a:xfrm>
            <a:off x="1582769" y="7196536"/>
            <a:ext cx="303945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E8AF2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Kreis"/>
          <p:cNvSpPr/>
          <p:nvPr/>
        </p:nvSpPr>
        <p:spPr>
          <a:xfrm>
            <a:off x="1582769" y="7900155"/>
            <a:ext cx="303945" cy="30394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E8AF2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Kreis"/>
          <p:cNvSpPr/>
          <p:nvPr/>
        </p:nvSpPr>
        <p:spPr>
          <a:xfrm>
            <a:off x="1662628" y="1943990"/>
            <a:ext cx="303946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D5498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Kreis"/>
          <p:cNvSpPr/>
          <p:nvPr/>
        </p:nvSpPr>
        <p:spPr>
          <a:xfrm>
            <a:off x="1406866" y="1810508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Kreis"/>
          <p:cNvSpPr/>
          <p:nvPr/>
        </p:nvSpPr>
        <p:spPr>
          <a:xfrm>
            <a:off x="1406866" y="1956126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Kreis"/>
          <p:cNvSpPr/>
          <p:nvPr/>
        </p:nvSpPr>
        <p:spPr>
          <a:xfrm>
            <a:off x="1406866" y="2107205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Kreis"/>
          <p:cNvSpPr/>
          <p:nvPr/>
        </p:nvSpPr>
        <p:spPr>
          <a:xfrm>
            <a:off x="1406866" y="2258284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Kreis"/>
          <p:cNvSpPr/>
          <p:nvPr/>
        </p:nvSpPr>
        <p:spPr>
          <a:xfrm>
            <a:off x="1406866" y="2514127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Kreis"/>
          <p:cNvSpPr/>
          <p:nvPr/>
        </p:nvSpPr>
        <p:spPr>
          <a:xfrm>
            <a:off x="1406866" y="2659745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Kreis"/>
          <p:cNvSpPr/>
          <p:nvPr/>
        </p:nvSpPr>
        <p:spPr>
          <a:xfrm>
            <a:off x="1406866" y="2810824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Kreis"/>
          <p:cNvSpPr/>
          <p:nvPr/>
        </p:nvSpPr>
        <p:spPr>
          <a:xfrm>
            <a:off x="1406866" y="2961903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Kreis"/>
          <p:cNvSpPr/>
          <p:nvPr/>
        </p:nvSpPr>
        <p:spPr>
          <a:xfrm>
            <a:off x="1381283" y="4342203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Kreis"/>
          <p:cNvSpPr/>
          <p:nvPr/>
        </p:nvSpPr>
        <p:spPr>
          <a:xfrm>
            <a:off x="1381283" y="4487821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Kreis"/>
          <p:cNvSpPr/>
          <p:nvPr/>
        </p:nvSpPr>
        <p:spPr>
          <a:xfrm>
            <a:off x="1381283" y="4638900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Kreis"/>
          <p:cNvSpPr/>
          <p:nvPr/>
        </p:nvSpPr>
        <p:spPr>
          <a:xfrm>
            <a:off x="1381283" y="4789979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Kreis"/>
          <p:cNvSpPr/>
          <p:nvPr/>
        </p:nvSpPr>
        <p:spPr>
          <a:xfrm>
            <a:off x="1381283" y="5045822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Kreis"/>
          <p:cNvSpPr/>
          <p:nvPr/>
        </p:nvSpPr>
        <p:spPr>
          <a:xfrm>
            <a:off x="1381283" y="5191440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Kreis"/>
          <p:cNvSpPr/>
          <p:nvPr/>
        </p:nvSpPr>
        <p:spPr>
          <a:xfrm>
            <a:off x="1381283" y="5342519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Kreis"/>
          <p:cNvSpPr/>
          <p:nvPr/>
        </p:nvSpPr>
        <p:spPr>
          <a:xfrm>
            <a:off x="1381283" y="5493598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Kreis"/>
          <p:cNvSpPr/>
          <p:nvPr/>
        </p:nvSpPr>
        <p:spPr>
          <a:xfrm>
            <a:off x="1327007" y="7063054"/>
            <a:ext cx="112842" cy="11284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Kreis"/>
          <p:cNvSpPr/>
          <p:nvPr/>
        </p:nvSpPr>
        <p:spPr>
          <a:xfrm>
            <a:off x="1327007" y="7208672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Kreis"/>
          <p:cNvSpPr/>
          <p:nvPr/>
        </p:nvSpPr>
        <p:spPr>
          <a:xfrm>
            <a:off x="1327007" y="7359751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Kreis"/>
          <p:cNvSpPr/>
          <p:nvPr/>
        </p:nvSpPr>
        <p:spPr>
          <a:xfrm>
            <a:off x="1327007" y="7510830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Kreis"/>
          <p:cNvSpPr/>
          <p:nvPr/>
        </p:nvSpPr>
        <p:spPr>
          <a:xfrm>
            <a:off x="1327007" y="7766673"/>
            <a:ext cx="112842" cy="11284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Kreis"/>
          <p:cNvSpPr/>
          <p:nvPr/>
        </p:nvSpPr>
        <p:spPr>
          <a:xfrm>
            <a:off x="1327007" y="7912291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Kreis"/>
          <p:cNvSpPr/>
          <p:nvPr/>
        </p:nvSpPr>
        <p:spPr>
          <a:xfrm>
            <a:off x="1327007" y="8063370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Kreis"/>
          <p:cNvSpPr/>
          <p:nvPr/>
        </p:nvSpPr>
        <p:spPr>
          <a:xfrm>
            <a:off x="1327007" y="8214449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CADA"/>
          <p:cNvSpPr/>
          <p:nvPr/>
        </p:nvSpPr>
        <p:spPr>
          <a:xfrm>
            <a:off x="5745032" y="1185732"/>
            <a:ext cx="1514736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Arista 2.0 Alternate Light"/>
                <a:ea typeface="Arista 2.0 Alternate Light"/>
                <a:cs typeface="Arista 2.0 Alternate Light"/>
                <a:sym typeface="Arista 2.0 Alternate Light"/>
              </a:defRPr>
            </a:lvl1pPr>
          </a:lstStyle>
          <a:p>
            <a:r>
              <a:rPr sz="2400" dirty="0">
                <a:latin typeface="Arista 2.0 Light" panose="02000506000000020004" pitchFamily="2" charset="0"/>
              </a:rPr>
              <a:t>SCADA</a:t>
            </a:r>
          </a:p>
        </p:txBody>
      </p:sp>
      <p:sp>
        <p:nvSpPr>
          <p:cNvPr id="283" name="Internet…"/>
          <p:cNvSpPr/>
          <p:nvPr/>
        </p:nvSpPr>
        <p:spPr>
          <a:xfrm>
            <a:off x="2811332" y="41194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Internet</a:t>
            </a:r>
          </a:p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of </a:t>
            </a:r>
          </a:p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Things</a:t>
            </a:r>
          </a:p>
        </p:txBody>
      </p:sp>
      <p:sp>
        <p:nvSpPr>
          <p:cNvPr id="284" name="Scientific…"/>
          <p:cNvSpPr/>
          <p:nvPr/>
        </p:nvSpPr>
        <p:spPr>
          <a:xfrm>
            <a:off x="3649533" y="61260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700" dirty="0"/>
              <a:t>Scientific</a:t>
            </a:r>
          </a:p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700" dirty="0"/>
              <a:t>Data Acquisition</a:t>
            </a:r>
          </a:p>
        </p:txBody>
      </p:sp>
      <p:sp>
        <p:nvSpPr>
          <p:cNvPr id="285" name="Building…"/>
          <p:cNvSpPr/>
          <p:nvPr/>
        </p:nvSpPr>
        <p:spPr>
          <a:xfrm>
            <a:off x="5745032" y="7053132"/>
            <a:ext cx="1514736" cy="1514735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Building</a:t>
            </a:r>
          </a:p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Control</a:t>
            </a:r>
          </a:p>
        </p:txBody>
      </p:sp>
      <p:sp>
        <p:nvSpPr>
          <p:cNvPr id="286" name="Social…"/>
          <p:cNvSpPr/>
          <p:nvPr/>
        </p:nvSpPr>
        <p:spPr>
          <a:xfrm>
            <a:off x="8678733" y="41194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>
                <a:latin typeface="Arista 2.0 Light"/>
              </a:rPr>
              <a:t>Social</a:t>
            </a:r>
          </a:p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>
                <a:latin typeface="Arista 2.0 Light"/>
              </a:rPr>
              <a:t>Data</a:t>
            </a:r>
          </a:p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>
                <a:latin typeface="Arista 2.0 Light"/>
              </a:rPr>
              <a:t>Exploration</a:t>
            </a:r>
          </a:p>
        </p:txBody>
      </p:sp>
      <p:sp>
        <p:nvSpPr>
          <p:cNvPr id="287" name="Data…"/>
          <p:cNvSpPr/>
          <p:nvPr/>
        </p:nvSpPr>
        <p:spPr>
          <a:xfrm>
            <a:off x="7840532" y="61514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Data</a:t>
            </a:r>
          </a:p>
          <a:p>
            <a:pPr>
              <a:defRPr sz="22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Analysis</a:t>
            </a:r>
          </a:p>
        </p:txBody>
      </p:sp>
      <p:sp>
        <p:nvSpPr>
          <p:cNvPr id="288" name="Health…"/>
          <p:cNvSpPr/>
          <p:nvPr/>
        </p:nvSpPr>
        <p:spPr>
          <a:xfrm>
            <a:off x="7840532" y="21128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/>
              <a:t>Health</a:t>
            </a:r>
          </a:p>
          <a:p>
            <a:pPr>
              <a:defRPr sz="22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/>
              <a:t>Supervision</a:t>
            </a:r>
          </a:p>
        </p:txBody>
      </p:sp>
      <p:sp>
        <p:nvSpPr>
          <p:cNvPr id="289" name="Automation"/>
          <p:cNvSpPr/>
          <p:nvPr/>
        </p:nvSpPr>
        <p:spPr>
          <a:xfrm>
            <a:off x="3649533" y="21128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sz="1400" dirty="0"/>
              <a:t>Automation</a:t>
            </a:r>
          </a:p>
        </p:txBody>
      </p:sp>
      <p:sp>
        <p:nvSpPr>
          <p:cNvPr id="299" name="Verbindungslinie"/>
          <p:cNvSpPr/>
          <p:nvPr/>
        </p:nvSpPr>
        <p:spPr>
          <a:xfrm>
            <a:off x="4953920" y="3394012"/>
            <a:ext cx="1548480" cy="1482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0" name="Verbindungslinie"/>
          <p:cNvSpPr/>
          <p:nvPr/>
        </p:nvSpPr>
        <p:spPr>
          <a:xfrm>
            <a:off x="4326066" y="4876799"/>
            <a:ext cx="2176334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85" extrusionOk="0">
                <a:moveTo>
                  <a:pt x="0" y="19029"/>
                </a:moveTo>
                <a:cubicBezTo>
                  <a:pt x="7200" y="21600"/>
                  <a:pt x="14400" y="15257"/>
                  <a:pt x="21600" y="0"/>
                </a:cubicBez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1" name="Verbindungslinie"/>
          <p:cNvSpPr/>
          <p:nvPr/>
        </p:nvSpPr>
        <p:spPr>
          <a:xfrm>
            <a:off x="4953920" y="4876800"/>
            <a:ext cx="1548480" cy="1482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2" name="Verbindungslinie"/>
          <p:cNvSpPr/>
          <p:nvPr/>
        </p:nvSpPr>
        <p:spPr>
          <a:xfrm>
            <a:off x="6502399" y="4876800"/>
            <a:ext cx="2" cy="2176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91" h="21600" extrusionOk="0">
                <a:moveTo>
                  <a:pt x="17755" y="21600"/>
                </a:moveTo>
                <a:cubicBezTo>
                  <a:pt x="21600" y="14400"/>
                  <a:pt x="15682" y="7200"/>
                  <a:pt x="0" y="0"/>
                </a:cubicBez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3" name="Verbindungslinie"/>
          <p:cNvSpPr/>
          <p:nvPr/>
        </p:nvSpPr>
        <p:spPr>
          <a:xfrm>
            <a:off x="6502400" y="4876800"/>
            <a:ext cx="1551785" cy="1504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4" name="Verbindungslinie"/>
          <p:cNvSpPr/>
          <p:nvPr/>
        </p:nvSpPr>
        <p:spPr>
          <a:xfrm>
            <a:off x="6502400" y="4876800"/>
            <a:ext cx="217633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5" name="Verbindungslinie"/>
          <p:cNvSpPr/>
          <p:nvPr/>
        </p:nvSpPr>
        <p:spPr>
          <a:xfrm>
            <a:off x="6502399" y="3394012"/>
            <a:ext cx="1548481" cy="1482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6" name="Verbindungslinie"/>
          <p:cNvSpPr/>
          <p:nvPr/>
        </p:nvSpPr>
        <p:spPr>
          <a:xfrm>
            <a:off x="6502399" y="2700467"/>
            <a:ext cx="2" cy="2176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91" h="21600" extrusionOk="0">
                <a:moveTo>
                  <a:pt x="0" y="21600"/>
                </a:moveTo>
                <a:cubicBezTo>
                  <a:pt x="15682" y="14400"/>
                  <a:pt x="21600" y="7200"/>
                  <a:pt x="17755" y="0"/>
                </a:cubicBez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98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17" y="3663007"/>
            <a:ext cx="2978366" cy="268158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" descr="Bild">
            <a:extLst>
              <a:ext uri="{FF2B5EF4-FFF2-40B4-BE49-F238E27FC236}">
                <a16:creationId xmlns:a16="http://schemas.microsoft.com/office/drawing/2014/main" id="{E74EE099-CB05-4726-9C4E-3B561505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14" y="1392734"/>
            <a:ext cx="2555972" cy="2301279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" name="Kreis">
            <a:extLst>
              <a:ext uri="{FF2B5EF4-FFF2-40B4-BE49-F238E27FC236}">
                <a16:creationId xmlns:a16="http://schemas.microsoft.com/office/drawing/2014/main" id="{69EFB174-42C1-4F44-ABA7-9772552155A8}"/>
              </a:ext>
            </a:extLst>
          </p:cNvPr>
          <p:cNvSpPr/>
          <p:nvPr/>
        </p:nvSpPr>
        <p:spPr>
          <a:xfrm>
            <a:off x="7074874" y="9044932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Kreis">
            <a:extLst>
              <a:ext uri="{FF2B5EF4-FFF2-40B4-BE49-F238E27FC236}">
                <a16:creationId xmlns:a16="http://schemas.microsoft.com/office/drawing/2014/main" id="{80F0AA64-0DAE-405C-BE38-FF664FB5CF92}"/>
              </a:ext>
            </a:extLst>
          </p:cNvPr>
          <p:cNvSpPr/>
          <p:nvPr/>
        </p:nvSpPr>
        <p:spPr>
          <a:xfrm>
            <a:off x="2332948" y="7841231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Kreis">
            <a:extLst>
              <a:ext uri="{FF2B5EF4-FFF2-40B4-BE49-F238E27FC236}">
                <a16:creationId xmlns:a16="http://schemas.microsoft.com/office/drawing/2014/main" id="{370F7726-CCF9-498B-8FF8-5D6977DE9D0A}"/>
              </a:ext>
            </a:extLst>
          </p:cNvPr>
          <p:cNvSpPr/>
          <p:nvPr/>
        </p:nvSpPr>
        <p:spPr>
          <a:xfrm>
            <a:off x="6141770" y="8483687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Kreis">
            <a:extLst>
              <a:ext uri="{FF2B5EF4-FFF2-40B4-BE49-F238E27FC236}">
                <a16:creationId xmlns:a16="http://schemas.microsoft.com/office/drawing/2014/main" id="{F33AFC48-6FC3-4300-AB72-0CDDEF1F82A2}"/>
              </a:ext>
            </a:extLst>
          </p:cNvPr>
          <p:cNvSpPr/>
          <p:nvPr/>
        </p:nvSpPr>
        <p:spPr>
          <a:xfrm>
            <a:off x="8141674" y="8651232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Kreis">
            <a:extLst>
              <a:ext uri="{FF2B5EF4-FFF2-40B4-BE49-F238E27FC236}">
                <a16:creationId xmlns:a16="http://schemas.microsoft.com/office/drawing/2014/main" id="{EF03D906-197C-496E-B016-4BBBFB7A070E}"/>
              </a:ext>
            </a:extLst>
          </p:cNvPr>
          <p:cNvSpPr/>
          <p:nvPr/>
        </p:nvSpPr>
        <p:spPr>
          <a:xfrm>
            <a:off x="1294700" y="7553078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AAF07040-3B00-4E00-9DAC-8CE81961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84" y="7663713"/>
            <a:ext cx="419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Bild" descr="Bild">
            <a:extLst>
              <a:ext uri="{FF2B5EF4-FFF2-40B4-BE49-F238E27FC236}">
                <a16:creationId xmlns:a16="http://schemas.microsoft.com/office/drawing/2014/main" id="{BFC2C6A4-8DDE-428B-8BF6-9AC87911C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624" y="9162451"/>
            <a:ext cx="384969" cy="38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Bild" descr="Bild">
            <a:extLst>
              <a:ext uri="{FF2B5EF4-FFF2-40B4-BE49-F238E27FC236}">
                <a16:creationId xmlns:a16="http://schemas.microsoft.com/office/drawing/2014/main" id="{FC5728B8-7506-408E-894F-90800449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358" y="8769699"/>
            <a:ext cx="419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Bild" descr="Bild">
            <a:extLst>
              <a:ext uri="{FF2B5EF4-FFF2-40B4-BE49-F238E27FC236}">
                <a16:creationId xmlns:a16="http://schemas.microsoft.com/office/drawing/2014/main" id="{90CE6F2A-AEEC-4F4A-84C2-D98C0D247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582" y="7928848"/>
            <a:ext cx="4572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2AEEE435-FEAD-4D61-958E-DBAC4DEE06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226" t="3162" r="3148" b="3189"/>
          <a:stretch>
            <a:fillRect/>
          </a:stretch>
        </p:blipFill>
        <p:spPr>
          <a:xfrm>
            <a:off x="6226518" y="8570548"/>
            <a:ext cx="456973" cy="457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4" extrusionOk="0">
                <a:moveTo>
                  <a:pt x="9839" y="0"/>
                </a:moveTo>
                <a:cubicBezTo>
                  <a:pt x="7320" y="0"/>
                  <a:pt x="4806" y="1011"/>
                  <a:pt x="2883" y="3022"/>
                </a:cubicBezTo>
                <a:cubicBezTo>
                  <a:pt x="-961" y="7044"/>
                  <a:pt x="-961" y="13555"/>
                  <a:pt x="2883" y="17578"/>
                </a:cubicBezTo>
                <a:cubicBezTo>
                  <a:pt x="6728" y="21600"/>
                  <a:pt x="12950" y="21600"/>
                  <a:pt x="16795" y="17578"/>
                </a:cubicBezTo>
                <a:cubicBezTo>
                  <a:pt x="20639" y="13555"/>
                  <a:pt x="20639" y="7044"/>
                  <a:pt x="16795" y="3022"/>
                </a:cubicBezTo>
                <a:cubicBezTo>
                  <a:pt x="14872" y="1011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18" name="Verbindungslinie">
            <a:extLst>
              <a:ext uri="{FF2B5EF4-FFF2-40B4-BE49-F238E27FC236}">
                <a16:creationId xmlns:a16="http://schemas.microsoft.com/office/drawing/2014/main" id="{9A773575-0501-4D56-BDAC-CE0912545886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3406767" y="3889646"/>
            <a:ext cx="1333288" cy="1687257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/>
            <a:tailEnd type="triangle"/>
          </a:ln>
        </p:spPr>
      </p:cxnSp>
      <p:sp>
        <p:nvSpPr>
          <p:cNvPr id="19" name="Abgerundetes Rechteck">
            <a:extLst>
              <a:ext uri="{FF2B5EF4-FFF2-40B4-BE49-F238E27FC236}">
                <a16:creationId xmlns:a16="http://schemas.microsoft.com/office/drawing/2014/main" id="{261FFA42-4C84-4599-9402-5AB3E8AC7034}"/>
              </a:ext>
            </a:extLst>
          </p:cNvPr>
          <p:cNvSpPr/>
          <p:nvPr/>
        </p:nvSpPr>
        <p:spPr>
          <a:xfrm>
            <a:off x="4239749" y="952789"/>
            <a:ext cx="4525302" cy="2936857"/>
          </a:xfrm>
          <a:prstGeom prst="roundRect">
            <a:avLst>
              <a:gd name="adj" fmla="val 10756"/>
            </a:avLst>
          </a:prstGeom>
          <a:ln w="381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" name="Endpoint">
            <a:extLst>
              <a:ext uri="{FF2B5EF4-FFF2-40B4-BE49-F238E27FC236}">
                <a16:creationId xmlns:a16="http://schemas.microsoft.com/office/drawing/2014/main" id="{8460FA01-CFB3-4AE8-8C0B-6E47AFAB79EF}"/>
              </a:ext>
            </a:extLst>
          </p:cNvPr>
          <p:cNvSpPr/>
          <p:nvPr/>
        </p:nvSpPr>
        <p:spPr>
          <a:xfrm>
            <a:off x="1802474" y="5301650"/>
            <a:ext cx="1879546" cy="1879548"/>
          </a:xfrm>
          <a:prstGeom prst="ellipse">
            <a:avLst/>
          </a:prstGeom>
          <a:noFill/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2400" dirty="0">
                <a:solidFill>
                  <a:sysClr val="windowText" lastClr="000000"/>
                </a:solidFill>
              </a:rPr>
              <a:t>Endpoint</a:t>
            </a:r>
          </a:p>
        </p:txBody>
      </p:sp>
      <p:sp>
        <p:nvSpPr>
          <p:cNvPr id="22" name="Endpoint">
            <a:extLst>
              <a:ext uri="{FF2B5EF4-FFF2-40B4-BE49-F238E27FC236}">
                <a16:creationId xmlns:a16="http://schemas.microsoft.com/office/drawing/2014/main" id="{B42ECD92-E195-4272-8CD5-66AB90CB553C}"/>
              </a:ext>
            </a:extLst>
          </p:cNvPr>
          <p:cNvSpPr/>
          <p:nvPr/>
        </p:nvSpPr>
        <p:spPr>
          <a:xfrm>
            <a:off x="6252425" y="6237998"/>
            <a:ext cx="1886397" cy="1886399"/>
          </a:xfrm>
          <a:prstGeom prst="ellipse">
            <a:avLst/>
          </a:prstGeom>
          <a:noFill/>
          <a:ln w="38100">
            <a:solidFill>
              <a:srgbClr val="D022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sz="2400" dirty="0">
                <a:solidFill>
                  <a:sysClr val="windowText" lastClr="000000"/>
                </a:solidFill>
              </a:rPr>
              <a:t>Endpoint</a:t>
            </a:r>
          </a:p>
        </p:txBody>
      </p:sp>
      <p:cxnSp>
        <p:nvCxnSpPr>
          <p:cNvPr id="23" name="Verbindungslinie">
            <a:extLst>
              <a:ext uri="{FF2B5EF4-FFF2-40B4-BE49-F238E27FC236}">
                <a16:creationId xmlns:a16="http://schemas.microsoft.com/office/drawing/2014/main" id="{3824956B-C815-47CB-B4A4-6FC19218238F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768239" y="3811532"/>
            <a:ext cx="427385" cy="2426466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24" name="Verbindungslinie">
            <a:extLst>
              <a:ext uri="{FF2B5EF4-FFF2-40B4-BE49-F238E27FC236}">
                <a16:creationId xmlns:a16="http://schemas.microsoft.com/office/drawing/2014/main" id="{4CD2D88D-F01C-4ADA-8E7E-ECA49E81979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099676" y="3889646"/>
            <a:ext cx="313234" cy="2718013"/>
          </a:xfrm>
          <a:prstGeom prst="straightConnector1">
            <a:avLst/>
          </a:prstGeom>
          <a:ln w="57150">
            <a:solidFill>
              <a:srgbClr val="D02267"/>
            </a:solidFill>
            <a:miter lim="400000"/>
            <a:headEnd type="triangle"/>
            <a:tailEnd type="triangle"/>
          </a:ln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DAC3BB-4A14-4F91-809D-300BA4E10FCE}"/>
              </a:ext>
            </a:extLst>
          </p:cNvPr>
          <p:cNvGrpSpPr/>
          <p:nvPr/>
        </p:nvGrpSpPr>
        <p:grpSpPr>
          <a:xfrm>
            <a:off x="4156477" y="6607659"/>
            <a:ext cx="1886397" cy="1886399"/>
            <a:chOff x="6878486" y="6766349"/>
            <a:chExt cx="1886397" cy="1886399"/>
          </a:xfrm>
        </p:grpSpPr>
        <p:sp>
          <p:nvSpPr>
            <p:cNvPr id="17" name="Endpoint">
              <a:extLst>
                <a:ext uri="{FF2B5EF4-FFF2-40B4-BE49-F238E27FC236}">
                  <a16:creationId xmlns:a16="http://schemas.microsoft.com/office/drawing/2014/main" id="{89B8333E-39EE-441E-9B84-CB930E7C654D}"/>
                </a:ext>
              </a:extLst>
            </p:cNvPr>
            <p:cNvSpPr/>
            <p:nvPr/>
          </p:nvSpPr>
          <p:spPr>
            <a:xfrm>
              <a:off x="6878486" y="6766349"/>
              <a:ext cx="1886397" cy="1886399"/>
            </a:xfrm>
            <a:prstGeom prst="ellipse">
              <a:avLst/>
            </a:prstGeom>
            <a:noFill/>
            <a:ln w="38100">
              <a:solidFill>
                <a:srgbClr val="D02267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9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sz="2400" dirty="0">
                  <a:solidFill>
                    <a:sysClr val="windowText" lastClr="000000"/>
                  </a:solidFill>
                </a:rPr>
                <a:t>Endpoint</a:t>
              </a:r>
            </a:p>
          </p:txBody>
        </p:sp>
        <p:sp>
          <p:nvSpPr>
            <p:cNvPr id="26" name="Kreis">
              <a:extLst>
                <a:ext uri="{FF2B5EF4-FFF2-40B4-BE49-F238E27FC236}">
                  <a16:creationId xmlns:a16="http://schemas.microsoft.com/office/drawing/2014/main" id="{2E85D369-4038-441F-8009-A0892B3434A4}"/>
                </a:ext>
              </a:extLst>
            </p:cNvPr>
            <p:cNvSpPr/>
            <p:nvPr/>
          </p:nvSpPr>
          <p:spPr>
            <a:xfrm>
              <a:off x="7508450" y="7901321"/>
              <a:ext cx="626469" cy="626468"/>
            </a:xfrm>
            <a:prstGeom prst="ellipse">
              <a:avLst/>
            </a:prstGeom>
            <a:ln w="25400">
              <a:solidFill>
                <a:srgbClr val="D02267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" name="Bild" descr="Bild">
              <a:extLst>
                <a:ext uri="{FF2B5EF4-FFF2-40B4-BE49-F238E27FC236}">
                  <a16:creationId xmlns:a16="http://schemas.microsoft.com/office/drawing/2014/main" id="{D8978CE9-3AD3-4144-91DB-EA95516D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2134" y="8011956"/>
              <a:ext cx="419101" cy="419101"/>
            </a:xfrm>
            <a:prstGeom prst="rect">
              <a:avLst/>
            </a:prstGeom>
            <a:ln w="12700">
              <a:miter lim="400000"/>
            </a:ln>
          </p:spPr>
        </p:pic>
      </p:grpSp>
      <p:cxnSp>
        <p:nvCxnSpPr>
          <p:cNvPr id="30" name="Verbindungslinie">
            <a:extLst>
              <a:ext uri="{FF2B5EF4-FFF2-40B4-BE49-F238E27FC236}">
                <a16:creationId xmlns:a16="http://schemas.microsoft.com/office/drawing/2014/main" id="{3DF6BC52-1D0C-439C-8283-24647B512CA7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1829425" y="7033472"/>
            <a:ext cx="372553" cy="611350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31" name="Verbindungslinie">
            <a:extLst>
              <a:ext uri="{FF2B5EF4-FFF2-40B4-BE49-F238E27FC236}">
                <a16:creationId xmlns:a16="http://schemas.microsoft.com/office/drawing/2014/main" id="{E9AD978D-D550-4655-9471-D6C5D196A989}"/>
              </a:ext>
            </a:extLst>
          </p:cNvPr>
          <p:cNvCxnSpPr>
            <a:cxnSpLocks/>
            <a:stCxn id="6" idx="0"/>
            <a:endCxn id="21" idx="4"/>
          </p:cNvCxnSpPr>
          <p:nvPr/>
        </p:nvCxnSpPr>
        <p:spPr>
          <a:xfrm flipV="1">
            <a:off x="2646183" y="7181198"/>
            <a:ext cx="96064" cy="660033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32" name="Verbindungslinie">
            <a:extLst>
              <a:ext uri="{FF2B5EF4-FFF2-40B4-BE49-F238E27FC236}">
                <a16:creationId xmlns:a16="http://schemas.microsoft.com/office/drawing/2014/main" id="{DEB1FECE-4F46-4A4A-8CF7-885CF9C1C9D5}"/>
              </a:ext>
            </a:extLst>
          </p:cNvPr>
          <p:cNvCxnSpPr>
            <a:cxnSpLocks/>
            <a:stCxn id="7" idx="0"/>
            <a:endCxn id="22" idx="3"/>
          </p:cNvCxnSpPr>
          <p:nvPr/>
        </p:nvCxnSpPr>
        <p:spPr>
          <a:xfrm flipV="1">
            <a:off x="6455005" y="7848140"/>
            <a:ext cx="73676" cy="635547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33" name="Verbindungslinie">
            <a:extLst>
              <a:ext uri="{FF2B5EF4-FFF2-40B4-BE49-F238E27FC236}">
                <a16:creationId xmlns:a16="http://schemas.microsoft.com/office/drawing/2014/main" id="{CA6C7FB5-F86A-4E17-B740-EF0E88A7F57D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344524" y="8097346"/>
            <a:ext cx="43585" cy="947586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cxnSp>
        <p:nvCxnSpPr>
          <p:cNvPr id="34" name="Verbindungslinie">
            <a:extLst>
              <a:ext uri="{FF2B5EF4-FFF2-40B4-BE49-F238E27FC236}">
                <a16:creationId xmlns:a16="http://schemas.microsoft.com/office/drawing/2014/main" id="{F205E5D1-DC96-4A7B-B34C-F90E9A37D977}"/>
              </a:ext>
            </a:extLst>
          </p:cNvPr>
          <p:cNvCxnSpPr>
            <a:cxnSpLocks/>
            <a:stCxn id="8" idx="1"/>
            <a:endCxn id="22" idx="5"/>
          </p:cNvCxnSpPr>
          <p:nvPr/>
        </p:nvCxnSpPr>
        <p:spPr>
          <a:xfrm flipH="1" flipV="1">
            <a:off x="7862566" y="7848140"/>
            <a:ext cx="370852" cy="894836"/>
          </a:xfrm>
          <a:prstGeom prst="straightConnector1">
            <a:avLst/>
          </a:prstGeom>
          <a:ln w="38100">
            <a:solidFill>
              <a:srgbClr val="EA82AC"/>
            </a:solidFill>
            <a:prstDash val="sysDash"/>
            <a:miter lim="400000"/>
            <a:headEnd type="triangle"/>
            <a:tailEnd type="triangle"/>
          </a:ln>
        </p:spPr>
      </p:cxnSp>
      <p:pic>
        <p:nvPicPr>
          <p:cNvPr id="42" name="Bild" descr="Bild">
            <a:extLst>
              <a:ext uri="{FF2B5EF4-FFF2-40B4-BE49-F238E27FC236}">
                <a16:creationId xmlns:a16="http://schemas.microsoft.com/office/drawing/2014/main" id="{B53130C1-A97A-4246-8E21-3845EFC17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774" y="6291069"/>
            <a:ext cx="1421717" cy="1326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Bild" descr="Bild">
            <a:extLst>
              <a:ext uri="{FF2B5EF4-FFF2-40B4-BE49-F238E27FC236}">
                <a16:creationId xmlns:a16="http://schemas.microsoft.com/office/drawing/2014/main" id="{E45D303D-650C-4615-946F-B7B73EE09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6916" y="6593553"/>
            <a:ext cx="1495411" cy="1495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Bild" descr="Bild">
            <a:extLst>
              <a:ext uri="{FF2B5EF4-FFF2-40B4-BE49-F238E27FC236}">
                <a16:creationId xmlns:a16="http://schemas.microsoft.com/office/drawing/2014/main" id="{38BAB7D0-1C2B-4B22-AD1F-64B654428B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9284" y="6593553"/>
            <a:ext cx="469901" cy="4699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6" name="Verbindungslinie">
            <a:extLst>
              <a:ext uri="{FF2B5EF4-FFF2-40B4-BE49-F238E27FC236}">
                <a16:creationId xmlns:a16="http://schemas.microsoft.com/office/drawing/2014/main" id="{C32BEA3E-46F4-40EE-951B-863EA4788BF8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245358" y="3889646"/>
            <a:ext cx="1645275" cy="2401423"/>
          </a:xfrm>
          <a:prstGeom prst="straightConnector1">
            <a:avLst/>
          </a:prstGeom>
          <a:ln w="57150">
            <a:solidFill>
              <a:srgbClr val="009A65"/>
            </a:solidFill>
            <a:miter lim="400000"/>
            <a:headEnd type="triangle"/>
            <a:tailEnd type="triangle"/>
          </a:ln>
        </p:spPr>
      </p:cxnSp>
      <p:sp>
        <p:nvSpPr>
          <p:cNvPr id="52" name="Motivation for cloud.iO">
            <a:extLst>
              <a:ext uri="{FF2B5EF4-FFF2-40B4-BE49-F238E27FC236}">
                <a16:creationId xmlns:a16="http://schemas.microsoft.com/office/drawing/2014/main" id="{F886A731-E628-4141-9E50-7E9C4F340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000" cap="none"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lang="en-GB" dirty="0"/>
              <a:t> environment</a:t>
            </a:r>
            <a:endParaRPr lang="en-GB" noProof="0" dirty="0">
              <a:latin typeface="Arista 2.0 Alternate"/>
              <a:ea typeface="Arista 2.0 Alternate"/>
              <a:cs typeface="Arista 2.0 Alternate"/>
              <a:sym typeface="Arista 2.0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9107160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Verbindungslinie"/>
          <p:cNvSpPr/>
          <p:nvPr/>
        </p:nvSpPr>
        <p:spPr>
          <a:xfrm>
            <a:off x="4953920" y="3394012"/>
            <a:ext cx="1548480" cy="1482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0" name="Verbindungslinie"/>
          <p:cNvSpPr/>
          <p:nvPr/>
        </p:nvSpPr>
        <p:spPr>
          <a:xfrm>
            <a:off x="4326066" y="4876799"/>
            <a:ext cx="2176334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85" extrusionOk="0">
                <a:moveTo>
                  <a:pt x="0" y="19029"/>
                </a:moveTo>
                <a:cubicBezTo>
                  <a:pt x="7200" y="21600"/>
                  <a:pt x="14400" y="15257"/>
                  <a:pt x="21600" y="0"/>
                </a:cubicBez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1" name="Verbindungslinie"/>
          <p:cNvSpPr/>
          <p:nvPr/>
        </p:nvSpPr>
        <p:spPr>
          <a:xfrm>
            <a:off x="4953920" y="4876800"/>
            <a:ext cx="1548480" cy="1482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2" name="Verbindungslinie"/>
          <p:cNvSpPr/>
          <p:nvPr/>
        </p:nvSpPr>
        <p:spPr>
          <a:xfrm>
            <a:off x="6502399" y="4876800"/>
            <a:ext cx="2" cy="2176333"/>
          </a:xfrm>
          <a:custGeom>
            <a:avLst/>
            <a:gdLst>
              <a:gd name="connsiteX0" fmla="*/ 5000 w 10000"/>
              <a:gd name="connsiteY0" fmla="*/ 10000 h 10000"/>
              <a:gd name="connsiteX1" fmla="*/ 0 w 10000"/>
              <a:gd name="connsiteY1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000" fill="none" extrusionOk="0">
                <a:moveTo>
                  <a:pt x="5000" y="10000"/>
                </a:moveTo>
                <a:cubicBezTo>
                  <a:pt x="9794" y="5877"/>
                  <a:pt x="5572" y="1751"/>
                  <a:pt x="0" y="0"/>
                </a:cubicBezTo>
              </a:path>
              <a:path w="10000" h="10000" stroke="0" extrusionOk="0">
                <a:moveTo>
                  <a:pt x="5000" y="10000"/>
                </a:moveTo>
                <a:cubicBezTo>
                  <a:pt x="8931" y="6581"/>
                  <a:pt x="3778" y="4132"/>
                  <a:pt x="0" y="0"/>
                </a:cubicBez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8891" h="21600" extrusionOk="0">
                        <a:moveTo>
                          <a:pt x="17755" y="21600"/>
                        </a:moveTo>
                        <a:cubicBezTo>
                          <a:pt x="21600" y="14400"/>
                          <a:pt x="15682" y="7200"/>
                          <a:pt x="0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endParaRPr/>
          </a:p>
        </p:txBody>
      </p:sp>
      <p:sp>
        <p:nvSpPr>
          <p:cNvPr id="303" name="Verbindungslinie"/>
          <p:cNvSpPr/>
          <p:nvPr/>
        </p:nvSpPr>
        <p:spPr>
          <a:xfrm>
            <a:off x="6502400" y="4876800"/>
            <a:ext cx="1551785" cy="1504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4" name="Verbindungslinie"/>
          <p:cNvSpPr/>
          <p:nvPr/>
        </p:nvSpPr>
        <p:spPr>
          <a:xfrm>
            <a:off x="6502400" y="4876800"/>
            <a:ext cx="217633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5" name="Verbindungslinie"/>
          <p:cNvSpPr/>
          <p:nvPr/>
        </p:nvSpPr>
        <p:spPr>
          <a:xfrm>
            <a:off x="6502399" y="3394012"/>
            <a:ext cx="1548481" cy="1482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6" name="Verbindungslinie"/>
          <p:cNvSpPr/>
          <p:nvPr/>
        </p:nvSpPr>
        <p:spPr>
          <a:xfrm>
            <a:off x="6502399" y="2700467"/>
            <a:ext cx="2" cy="2176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91" h="21600" extrusionOk="0">
                <a:moveTo>
                  <a:pt x="0" y="21600"/>
                </a:moveTo>
                <a:cubicBezTo>
                  <a:pt x="15682" y="14400"/>
                  <a:pt x="21600" y="7200"/>
                  <a:pt x="17755" y="0"/>
                </a:cubicBezTo>
              </a:path>
            </a:pathLst>
          </a:custGeom>
          <a:ln w="101600">
            <a:solidFill>
              <a:srgbClr val="BFBFBF"/>
            </a:solidFill>
            <a:prstDash val="sysDot"/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98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17" y="3663007"/>
            <a:ext cx="2978366" cy="268158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79C689-258F-4A8C-8269-DF8431DBD745}"/>
              </a:ext>
            </a:extLst>
          </p:cNvPr>
          <p:cNvSpPr txBox="1"/>
          <p:nvPr/>
        </p:nvSpPr>
        <p:spPr>
          <a:xfrm>
            <a:off x="5069311" y="3710306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ea typeface="+mn-ea"/>
              <a:cs typeface="+mn-cs"/>
              <a:sym typeface="Gill Sans Ligh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3052E1-72F5-4AA4-B527-F49AD43E1180}"/>
              </a:ext>
            </a:extLst>
          </p:cNvPr>
          <p:cNvSpPr/>
          <p:nvPr/>
        </p:nvSpPr>
        <p:spPr>
          <a:xfrm>
            <a:off x="5606713" y="1514902"/>
            <a:ext cx="180280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Device 	Monitoring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2E6956D-944C-4E54-A8AC-3CC29EA1647A}"/>
              </a:ext>
            </a:extLst>
          </p:cNvPr>
          <p:cNvSpPr/>
          <p:nvPr/>
        </p:nvSpPr>
        <p:spPr>
          <a:xfrm>
            <a:off x="7977780" y="2278951"/>
            <a:ext cx="180280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Endpoint 	Library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pic>
        <p:nvPicPr>
          <p:cNvPr id="20" name="Picture 4" descr="Résultat de recherche d'images pour &quot;tool icon&quot;">
            <a:extLst>
              <a:ext uri="{FF2B5EF4-FFF2-40B4-BE49-F238E27FC236}">
                <a16:creationId xmlns:a16="http://schemas.microsoft.com/office/drawing/2014/main" id="{F25FF745-D10B-4018-A75D-2ECDD434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321" y="2606580"/>
            <a:ext cx="527240" cy="52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6680E52-2106-43C2-B3B2-AA291DC536F3}"/>
              </a:ext>
            </a:extLst>
          </p:cNvPr>
          <p:cNvSpPr/>
          <p:nvPr/>
        </p:nvSpPr>
        <p:spPr>
          <a:xfrm>
            <a:off x="8586458" y="4310951"/>
            <a:ext cx="180280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</a:t>
            </a:r>
            <a:r>
              <a:rPr lang="en-GB" sz="1600" dirty="0">
                <a:solidFill>
                  <a:srgbClr val="1D8CC7"/>
                </a:solidFill>
              </a:rPr>
              <a:t>RESTful </a:t>
            </a:r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API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9C7156-1CBC-47FA-A1FD-56EF2BC1F243}"/>
              </a:ext>
            </a:extLst>
          </p:cNvPr>
          <p:cNvGrpSpPr/>
          <p:nvPr/>
        </p:nvGrpSpPr>
        <p:grpSpPr>
          <a:xfrm>
            <a:off x="8688893" y="4658734"/>
            <a:ext cx="507600" cy="507600"/>
            <a:chOff x="9936031" y="7539168"/>
            <a:chExt cx="673101" cy="673102"/>
          </a:xfrm>
        </p:grpSpPr>
        <p:sp>
          <p:nvSpPr>
            <p:cNvPr id="38" name="Kreis">
              <a:extLst>
                <a:ext uri="{FF2B5EF4-FFF2-40B4-BE49-F238E27FC236}">
                  <a16:creationId xmlns:a16="http://schemas.microsoft.com/office/drawing/2014/main" id="{68059C95-04FF-417C-A962-63955130DA87}"/>
                </a:ext>
              </a:extLst>
            </p:cNvPr>
            <p:cNvSpPr/>
            <p:nvPr/>
          </p:nvSpPr>
          <p:spPr>
            <a:xfrm>
              <a:off x="9936031" y="7539168"/>
              <a:ext cx="673101" cy="673102"/>
            </a:xfrm>
            <a:prstGeom prst="ellipse">
              <a:avLst/>
            </a:prstGeom>
            <a:noFill/>
            <a:ln w="25400">
              <a:solidFill>
                <a:srgbClr val="009CD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EAECF1"/>
                  </a:solidFill>
                </a:defRPr>
              </a:pPr>
              <a:endParaRPr/>
            </a:p>
          </p:txBody>
        </p:sp>
        <p:pic>
          <p:nvPicPr>
            <p:cNvPr id="39" name="Bild" descr="Bild">
              <a:extLst>
                <a:ext uri="{FF2B5EF4-FFF2-40B4-BE49-F238E27FC236}">
                  <a16:creationId xmlns:a16="http://schemas.microsoft.com/office/drawing/2014/main" id="{64D8C084-CE6B-4F75-AE90-A39876BE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3050"/>
            </a:blip>
            <a:stretch>
              <a:fillRect/>
            </a:stretch>
          </p:blipFill>
          <p:spPr>
            <a:xfrm>
              <a:off x="10037631" y="7640768"/>
              <a:ext cx="469901" cy="4699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C2CB695-8985-47D7-9DD7-E62DC503B5B1}"/>
              </a:ext>
            </a:extLst>
          </p:cNvPr>
          <p:cNvSpPr/>
          <p:nvPr/>
        </p:nvSpPr>
        <p:spPr>
          <a:xfrm>
            <a:off x="7977780" y="6342729"/>
            <a:ext cx="1802802" cy="930751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Logging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81AB24-402D-45F2-9173-6CA62B80488C}"/>
              </a:ext>
            </a:extLst>
          </p:cNvPr>
          <p:cNvGrpSpPr/>
          <p:nvPr/>
        </p:nvGrpSpPr>
        <p:grpSpPr>
          <a:xfrm>
            <a:off x="8088321" y="6561017"/>
            <a:ext cx="644476" cy="583960"/>
            <a:chOff x="4003724" y="5597566"/>
            <a:chExt cx="3004433" cy="2722320"/>
          </a:xfrm>
        </p:grpSpPr>
        <p:pic>
          <p:nvPicPr>
            <p:cNvPr id="42" name="Bild" descr="Bild">
              <a:extLst>
                <a:ext uri="{FF2B5EF4-FFF2-40B4-BE49-F238E27FC236}">
                  <a16:creationId xmlns:a16="http://schemas.microsoft.com/office/drawing/2014/main" id="{33EC4810-16C0-4C3E-B19B-D4302CBE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3724" y="5597566"/>
              <a:ext cx="2412253" cy="22512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" name="Bild" descr="Bild">
              <a:extLst>
                <a:ext uri="{FF2B5EF4-FFF2-40B4-BE49-F238E27FC236}">
                  <a16:creationId xmlns:a16="http://schemas.microsoft.com/office/drawing/2014/main" id="{E828E205-8DF6-484D-AFB4-7C37651E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0866" y="5782597"/>
              <a:ext cx="2537291" cy="25372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4" name="Picture 6" descr="Résultat de recherche d'images pour &quot;error icon&quot;">
              <a:extLst>
                <a:ext uri="{FF2B5EF4-FFF2-40B4-BE49-F238E27FC236}">
                  <a16:creationId xmlns:a16="http://schemas.microsoft.com/office/drawing/2014/main" id="{E31BA2B8-DBE9-495F-B687-399B3E1E17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34352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Résultat de recherche d'images pour &quot;error icon&quot;">
              <a:extLst>
                <a:ext uri="{FF2B5EF4-FFF2-40B4-BE49-F238E27FC236}">
                  <a16:creationId xmlns:a16="http://schemas.microsoft.com/office/drawing/2014/main" id="{21A016A8-5A18-4B48-A435-054173E08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64516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Résultat de recherche d'images pour &quot;error icon&quot;">
              <a:extLst>
                <a:ext uri="{FF2B5EF4-FFF2-40B4-BE49-F238E27FC236}">
                  <a16:creationId xmlns:a16="http://schemas.microsoft.com/office/drawing/2014/main" id="{F381775C-E3CA-4056-8475-AD1FE48C1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621" y="6096845"/>
              <a:ext cx="227630" cy="22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5364C44-5970-4BBD-8F24-BAE84A88C2B5}"/>
              </a:ext>
            </a:extLst>
          </p:cNvPr>
          <p:cNvSpPr/>
          <p:nvPr/>
        </p:nvSpPr>
        <p:spPr>
          <a:xfrm>
            <a:off x="5527806" y="7063760"/>
            <a:ext cx="1949186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Remote jobs 	Execution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90CEEFF-A133-4323-B8B6-A270DEC96900}"/>
              </a:ext>
            </a:extLst>
          </p:cNvPr>
          <p:cNvSpPr/>
          <p:nvPr/>
        </p:nvSpPr>
        <p:spPr>
          <a:xfrm>
            <a:off x="3255920" y="6311189"/>
            <a:ext cx="180280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	W3C</a:t>
            </a: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 	Compatible</a:t>
            </a: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F0AA90-20A9-4B1E-8F87-92ED0980C04B}"/>
              </a:ext>
            </a:extLst>
          </p:cNvPr>
          <p:cNvGrpSpPr/>
          <p:nvPr/>
        </p:nvGrpSpPr>
        <p:grpSpPr>
          <a:xfrm>
            <a:off x="3397626" y="6716945"/>
            <a:ext cx="503814" cy="458184"/>
            <a:chOff x="15377704" y="6634393"/>
            <a:chExt cx="845278" cy="768722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BEDFE46-70FB-4EE7-BF93-9DFCB0BF6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1564"/>
            <a:stretch/>
          </p:blipFill>
          <p:spPr>
            <a:xfrm>
              <a:off x="15377704" y="6634393"/>
              <a:ext cx="642581" cy="768722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6716AF5-4972-4FD5-9E84-12711EE9D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91030"/>
            <a:stretch/>
          </p:blipFill>
          <p:spPr>
            <a:xfrm>
              <a:off x="16020285" y="6634393"/>
              <a:ext cx="202697" cy="768722"/>
            </a:xfrm>
            <a:prstGeom prst="rect">
              <a:avLst/>
            </a:prstGeom>
          </p:spPr>
        </p:pic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0B4891-0959-4F7D-ABA8-1D45FEF98FA9}"/>
              </a:ext>
            </a:extLst>
          </p:cNvPr>
          <p:cNvSpPr/>
          <p:nvPr/>
        </p:nvSpPr>
        <p:spPr>
          <a:xfrm>
            <a:off x="2414630" y="4275216"/>
            <a:ext cx="1929522" cy="1203166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lang="en-GB" sz="1600" dirty="0">
                <a:solidFill>
                  <a:srgbClr val="1D8CC7"/>
                </a:solidFill>
              </a:rPr>
              <a:t>	</a:t>
            </a:r>
            <a:r>
              <a:rPr lang="fr-CH" sz="1600" dirty="0">
                <a:solidFill>
                  <a:srgbClr val="1D8CC7"/>
                </a:solidFill>
              </a:rPr>
              <a:t>On-</a:t>
            </a:r>
            <a:r>
              <a:rPr lang="fr-CH" sz="1600" dirty="0" err="1">
                <a:solidFill>
                  <a:srgbClr val="1D8CC7"/>
                </a:solidFill>
              </a:rPr>
              <a:t>premise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kumimoji="0" lang="en-GB" sz="1600" b="0" i="0" u="none" strike="noStrike" cap="none" spc="0" normalizeH="0" baseline="0" dirty="0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 	</a:t>
            </a:r>
            <a:r>
              <a:rPr kumimoji="0" lang="fr-CH" sz="1600" b="0" i="0" u="none" strike="noStrike" cap="none" spc="0" normalizeH="0" baseline="0" dirty="0" err="1">
                <a:ln>
                  <a:noFill/>
                </a:ln>
                <a:solidFill>
                  <a:srgbClr val="1D8CC7"/>
                </a:solidFill>
                <a:effectLst/>
                <a:uFillTx/>
                <a:sym typeface="Gill Sans Light"/>
              </a:rPr>
              <a:t>D</a:t>
            </a:r>
            <a:r>
              <a:rPr lang="fr-CH" sz="1600" dirty="0" err="1">
                <a:solidFill>
                  <a:srgbClr val="1D8CC7"/>
                </a:solidFill>
              </a:rPr>
              <a:t>eployment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D8BA15-0ED6-41AC-921B-8BF5033B8FD0}"/>
              </a:ext>
            </a:extLst>
          </p:cNvPr>
          <p:cNvSpPr/>
          <p:nvPr/>
        </p:nvSpPr>
        <p:spPr>
          <a:xfrm>
            <a:off x="3083695" y="2551366"/>
            <a:ext cx="1929522" cy="930751"/>
          </a:xfrm>
          <a:prstGeom prst="roundRect">
            <a:avLst/>
          </a:prstGeom>
          <a:gradFill>
            <a:gsLst>
              <a:gs pos="100000">
                <a:schemeClr val="bg2">
                  <a:lumMod val="20000"/>
                  <a:lumOff val="80000"/>
                </a:schemeClr>
              </a:gs>
              <a:gs pos="0">
                <a:srgbClr val="FFFFFF"/>
              </a:gs>
            </a:gsLst>
            <a:lin ang="5400000" scaled="1"/>
          </a:gradFill>
          <a:ln w="38100" cap="flat">
            <a:solidFill>
              <a:srgbClr val="1D8CC7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r>
              <a:rPr lang="en-GB" sz="1600" dirty="0">
                <a:solidFill>
                  <a:srgbClr val="1D8CC7"/>
                </a:solidFill>
              </a:rPr>
              <a:t>	</a:t>
            </a:r>
            <a:r>
              <a:rPr lang="fr-CH" sz="1600" dirty="0">
                <a:solidFill>
                  <a:srgbClr val="1D8CC7"/>
                </a:solidFill>
              </a:rPr>
              <a:t>Open Source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  <a:p>
            <a:pPr lvl="4" indent="0" algn="l"/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1D8CC7"/>
              </a:solidFill>
              <a:effectLst/>
              <a:uFillTx/>
              <a:sym typeface="Gill Sans Light"/>
            </a:endParaRPr>
          </a:p>
        </p:txBody>
      </p:sp>
      <p:pic>
        <p:nvPicPr>
          <p:cNvPr id="2050" name="Picture 2" descr="Résultat de recherche d'images pour &quot;MIT License logo&quot;">
            <a:extLst>
              <a:ext uri="{FF2B5EF4-FFF2-40B4-BE49-F238E27FC236}">
                <a16:creationId xmlns:a16="http://schemas.microsoft.com/office/drawing/2014/main" id="{4D8DAEAA-F310-4311-86D9-44AF3D78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333" y="2756549"/>
            <a:ext cx="695700" cy="52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8C5CCF8-366D-43F2-A97E-0AC1186D9E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1257" y="4624272"/>
            <a:ext cx="677419" cy="63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DDB9029-A577-4FD3-B3F7-BAB095B0EBAF}"/>
              </a:ext>
            </a:extLst>
          </p:cNvPr>
          <p:cNvGrpSpPr/>
          <p:nvPr/>
        </p:nvGrpSpPr>
        <p:grpSpPr>
          <a:xfrm>
            <a:off x="5719289" y="2148982"/>
            <a:ext cx="507535" cy="507534"/>
            <a:chOff x="5719289" y="1925663"/>
            <a:chExt cx="507535" cy="507534"/>
          </a:xfrm>
        </p:grpSpPr>
        <p:sp>
          <p:nvSpPr>
            <p:cNvPr id="34" name="Kreis">
              <a:extLst>
                <a:ext uri="{FF2B5EF4-FFF2-40B4-BE49-F238E27FC236}">
                  <a16:creationId xmlns:a16="http://schemas.microsoft.com/office/drawing/2014/main" id="{7B15D9D0-6BE7-4990-B79B-4FE74B76D4F7}"/>
                </a:ext>
              </a:extLst>
            </p:cNvPr>
            <p:cNvSpPr/>
            <p:nvPr/>
          </p:nvSpPr>
          <p:spPr>
            <a:xfrm>
              <a:off x="5719289" y="1925663"/>
              <a:ext cx="507535" cy="507534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bg2">
                  <a:lumMod val="9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5" name="Bild" descr="Bild">
              <a:extLst>
                <a:ext uri="{FF2B5EF4-FFF2-40B4-BE49-F238E27FC236}">
                  <a16:creationId xmlns:a16="http://schemas.microsoft.com/office/drawing/2014/main" id="{950FB8F6-3B03-4076-B997-17968D9C0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03289" y="2015294"/>
              <a:ext cx="339535" cy="33953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8C45A3-0092-4FA4-8840-79BC186C3EC6}"/>
              </a:ext>
            </a:extLst>
          </p:cNvPr>
          <p:cNvGrpSpPr/>
          <p:nvPr/>
        </p:nvGrpSpPr>
        <p:grpSpPr>
          <a:xfrm>
            <a:off x="5728160" y="1585685"/>
            <a:ext cx="507600" cy="507600"/>
            <a:chOff x="5722531" y="2144346"/>
            <a:chExt cx="507600" cy="507600"/>
          </a:xfrm>
        </p:grpSpPr>
        <p:sp>
          <p:nvSpPr>
            <p:cNvPr id="54" name="Kreis">
              <a:extLst>
                <a:ext uri="{FF2B5EF4-FFF2-40B4-BE49-F238E27FC236}">
                  <a16:creationId xmlns:a16="http://schemas.microsoft.com/office/drawing/2014/main" id="{716C89C6-8A6A-4845-844B-A7A6DF79D450}"/>
                </a:ext>
              </a:extLst>
            </p:cNvPr>
            <p:cNvSpPr/>
            <p:nvPr/>
          </p:nvSpPr>
          <p:spPr>
            <a:xfrm>
              <a:off x="5722531" y="2144346"/>
              <a:ext cx="507600" cy="50760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949494"/>
              </a:solidFill>
              <a:prstDash val="solid"/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dirty="0"/>
            </a:p>
          </p:txBody>
        </p:sp>
        <p:pic>
          <p:nvPicPr>
            <p:cNvPr id="55" name="Bild" descr="Bild">
              <a:extLst>
                <a:ext uri="{FF2B5EF4-FFF2-40B4-BE49-F238E27FC236}">
                  <a16:creationId xmlns:a16="http://schemas.microsoft.com/office/drawing/2014/main" id="{A17267BA-C2ED-48DB-8215-2F5EE7FDB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25541" y="2254193"/>
              <a:ext cx="295032" cy="295032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F29D049-44D0-4B08-9B60-D65D66A643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3593" y="7419034"/>
            <a:ext cx="672550" cy="590803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B9C27316-1C71-4592-89F2-5B219F80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4000"/>
            <a:ext cx="8594081" cy="847969"/>
          </a:xfrm>
        </p:spPr>
        <p:txBody>
          <a:bodyPr/>
          <a:lstStyle/>
          <a:p>
            <a:r>
              <a:rPr lang="en-GB" noProof="0" dirty="0" err="1"/>
              <a:t>cloud.iO</a:t>
            </a:r>
            <a:r>
              <a:rPr lang="en-GB" noProof="0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66096604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loud.iO Architecture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 lang="en-GB" noProof="0"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lang="en-GB" noProof="0" dirty="0">
                <a:latin typeface="Arista 2.0 Alternate"/>
                <a:ea typeface="Arista 2.0 Alternate"/>
                <a:cs typeface="Arista 2.0 Alternate"/>
                <a:sym typeface="Arista 2.0 Alternate"/>
              </a:rPr>
              <a:t> </a:t>
            </a:r>
            <a:r>
              <a:rPr lang="en-GB" noProof="0" dirty="0"/>
              <a:t>Architecture</a:t>
            </a:r>
          </a:p>
          <a:p>
            <a:pPr>
              <a:defRPr sz="8000"/>
            </a:pPr>
            <a:endParaRPr lang="en-GB" noProof="0" dirty="0"/>
          </a:p>
        </p:txBody>
      </p:sp>
      <p:pic>
        <p:nvPicPr>
          <p:cNvPr id="634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B643-F0B6-4BDD-9076-36F65914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cloud.iO</a:t>
            </a:r>
            <a:r>
              <a:rPr lang="en-GB" dirty="0"/>
              <a:t> components</a:t>
            </a:r>
            <a:endParaRPr lang="en-GB" noProof="0" dirty="0"/>
          </a:p>
        </p:txBody>
      </p:sp>
      <p:sp>
        <p:nvSpPr>
          <p:cNvPr id="6" name="Use Cases…">
            <a:extLst>
              <a:ext uri="{FF2B5EF4-FFF2-40B4-BE49-F238E27FC236}">
                <a16:creationId xmlns:a16="http://schemas.microsoft.com/office/drawing/2014/main" id="{D77584C8-2A47-4126-9E9F-72449F2A7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19949" y="1613937"/>
            <a:ext cx="5594177" cy="7655546"/>
          </a:xfrm>
          <a:prstGeom prst="rect">
            <a:avLst/>
          </a:prstGeom>
        </p:spPr>
        <p:txBody>
          <a:bodyPr numCol="1" spcCol="38100" anchor="ctr"/>
          <a:lstStyle/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Spring.io</a:t>
            </a:r>
            <a:endParaRPr lang="en-GB" noProof="0" dirty="0"/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fr-CH" dirty="0"/>
              <a:t>Micro-service Platform 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noProof="0" dirty="0"/>
              <a:t>Open source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fr-CH" dirty="0" err="1"/>
              <a:t>RabbitMQ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Message Broker</a:t>
            </a:r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dirty="0"/>
              <a:t>Support AMQP and MQTT</a:t>
            </a:r>
            <a:endParaRPr lang="fr-CH" dirty="0"/>
          </a:p>
          <a:p>
            <a:pPr marL="1028700" lvl="2" indent="-266700">
              <a:spcBef>
                <a:spcPts val="600"/>
              </a:spcBef>
              <a:buSzPct val="100000"/>
              <a:defRPr sz="2600"/>
            </a:pPr>
            <a:r>
              <a:rPr lang="en-GB" dirty="0"/>
              <a:t>Open source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fr-CH" dirty="0"/>
              <a:t>MQTT 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/>
              <a:t>Messaging protocol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Support TLS/SSL</a:t>
            </a:r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Authentication using x509 certificate</a:t>
            </a:r>
          </a:p>
          <a:p>
            <a:pPr marL="628650" lvl="1" indent="-247650">
              <a:spcBef>
                <a:spcPts val="600"/>
              </a:spcBef>
              <a:buSzPct val="100000"/>
              <a:defRPr sz="28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fr-CH" dirty="0"/>
              <a:t>MongoDB and </a:t>
            </a:r>
            <a:r>
              <a:rPr lang="fr-CH" dirty="0" err="1"/>
              <a:t>InfluxDB</a:t>
            </a:r>
            <a:r>
              <a:rPr lang="fr-CH" dirty="0"/>
              <a:t> 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US" dirty="0" err="1"/>
              <a:t>DataBase</a:t>
            </a:r>
            <a:endParaRPr lang="en-US" dirty="0"/>
          </a:p>
          <a:p>
            <a:pPr marL="1009650" lvl="2" indent="-247650">
              <a:spcBef>
                <a:spcPts val="600"/>
              </a:spcBef>
              <a:buSzPct val="100000"/>
              <a:defRPr sz="2600"/>
            </a:pPr>
            <a:r>
              <a:rPr lang="en-GB" dirty="0"/>
              <a:t>Free Software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73D1C2-6250-4C7C-9348-2B094D0EE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9" y="7281346"/>
            <a:ext cx="3667342" cy="100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E857EB0-9592-47C9-A59F-F90072099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4" y="6962473"/>
            <a:ext cx="4961582" cy="18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ésultat de recherche d'images pour &quot;rabbit mq&quot;">
            <a:extLst>
              <a:ext uri="{FF2B5EF4-FFF2-40B4-BE49-F238E27FC236}">
                <a16:creationId xmlns:a16="http://schemas.microsoft.com/office/drawing/2014/main" id="{AAF2F088-46E4-4601-8E45-DF46DC35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124716"/>
            <a:ext cx="5143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ésultat de recherche d'images pour &quot;spring framework&quot;">
            <a:extLst>
              <a:ext uri="{FF2B5EF4-FFF2-40B4-BE49-F238E27FC236}">
                <a16:creationId xmlns:a16="http://schemas.microsoft.com/office/drawing/2014/main" id="{7643B32A-CAA8-4FB3-9567-226C98F4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994" y="2163354"/>
            <a:ext cx="4847312" cy="12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2751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Form"/>
          <p:cNvSpPr/>
          <p:nvPr/>
        </p:nvSpPr>
        <p:spPr>
          <a:xfrm>
            <a:off x="11199493" y="2774301"/>
            <a:ext cx="1082769" cy="110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5" extrusionOk="0">
                <a:moveTo>
                  <a:pt x="0" y="0"/>
                </a:moveTo>
                <a:lnTo>
                  <a:pt x="0" y="17614"/>
                </a:lnTo>
                <a:lnTo>
                  <a:pt x="0" y="17802"/>
                </a:lnTo>
                <a:lnTo>
                  <a:pt x="54" y="17802"/>
                </a:lnTo>
                <a:cubicBezTo>
                  <a:pt x="188" y="18669"/>
                  <a:pt x="1201" y="19518"/>
                  <a:pt x="3166" y="20180"/>
                </a:cubicBezTo>
                <a:cubicBezTo>
                  <a:pt x="7383" y="21600"/>
                  <a:pt x="14223" y="21600"/>
                  <a:pt x="18441" y="20180"/>
                </a:cubicBezTo>
                <a:cubicBezTo>
                  <a:pt x="20406" y="19518"/>
                  <a:pt x="21412" y="18669"/>
                  <a:pt x="21546" y="17802"/>
                </a:cubicBezTo>
                <a:lnTo>
                  <a:pt x="21600" y="17802"/>
                </a:lnTo>
                <a:lnTo>
                  <a:pt x="21600" y="176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72A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3" name="Oval"/>
          <p:cNvSpPr/>
          <p:nvPr/>
        </p:nvSpPr>
        <p:spPr>
          <a:xfrm>
            <a:off x="11199642" y="2559734"/>
            <a:ext cx="1082769" cy="444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4" name="Form"/>
          <p:cNvSpPr/>
          <p:nvPr/>
        </p:nvSpPr>
        <p:spPr>
          <a:xfrm>
            <a:off x="10593299" y="2894430"/>
            <a:ext cx="1082769" cy="110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5" extrusionOk="0">
                <a:moveTo>
                  <a:pt x="0" y="0"/>
                </a:moveTo>
                <a:lnTo>
                  <a:pt x="0" y="17614"/>
                </a:lnTo>
                <a:lnTo>
                  <a:pt x="0" y="17802"/>
                </a:lnTo>
                <a:lnTo>
                  <a:pt x="54" y="17802"/>
                </a:lnTo>
                <a:cubicBezTo>
                  <a:pt x="188" y="18669"/>
                  <a:pt x="1201" y="19518"/>
                  <a:pt x="3166" y="20180"/>
                </a:cubicBezTo>
                <a:cubicBezTo>
                  <a:pt x="7383" y="21600"/>
                  <a:pt x="14223" y="21600"/>
                  <a:pt x="18441" y="20180"/>
                </a:cubicBezTo>
                <a:cubicBezTo>
                  <a:pt x="20406" y="19518"/>
                  <a:pt x="21412" y="18669"/>
                  <a:pt x="21546" y="17802"/>
                </a:cubicBezTo>
                <a:lnTo>
                  <a:pt x="21600" y="17802"/>
                </a:lnTo>
                <a:lnTo>
                  <a:pt x="21600" y="176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72A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5" name="Oval"/>
          <p:cNvSpPr/>
          <p:nvPr/>
        </p:nvSpPr>
        <p:spPr>
          <a:xfrm>
            <a:off x="10593448" y="2679863"/>
            <a:ext cx="1082769" cy="444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072F4C03-9903-4D05-8068-DC0CC6777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9" t="27985" r="62208" b="32605"/>
          <a:stretch/>
        </p:blipFill>
        <p:spPr bwMode="auto">
          <a:xfrm>
            <a:off x="10649473" y="3085256"/>
            <a:ext cx="776652" cy="7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8" name="Kreis"/>
          <p:cNvSpPr/>
          <p:nvPr/>
        </p:nvSpPr>
        <p:spPr>
          <a:xfrm>
            <a:off x="8484885" y="2617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39" name="Kreis"/>
          <p:cNvSpPr/>
          <p:nvPr/>
        </p:nvSpPr>
        <p:spPr>
          <a:xfrm>
            <a:off x="8484885" y="2744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40" name="Overview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en-GB" noProof="0" dirty="0"/>
              <a:t>Overview</a:t>
            </a:r>
          </a:p>
        </p:txBody>
      </p:sp>
      <p:sp>
        <p:nvSpPr>
          <p:cNvPr id="646" name="Kreis"/>
          <p:cNvSpPr/>
          <p:nvPr/>
        </p:nvSpPr>
        <p:spPr>
          <a:xfrm>
            <a:off x="8484885" y="2871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47" name="Kreis"/>
          <p:cNvSpPr/>
          <p:nvPr/>
        </p:nvSpPr>
        <p:spPr>
          <a:xfrm>
            <a:off x="8484885" y="2998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48" name="Kreis"/>
          <p:cNvSpPr/>
          <p:nvPr/>
        </p:nvSpPr>
        <p:spPr>
          <a:xfrm>
            <a:off x="827533" y="62757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9" name="Kreis"/>
          <p:cNvSpPr/>
          <p:nvPr/>
        </p:nvSpPr>
        <p:spPr>
          <a:xfrm>
            <a:off x="827533" y="5034061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Kreis"/>
          <p:cNvSpPr/>
          <p:nvPr/>
        </p:nvSpPr>
        <p:spPr>
          <a:xfrm>
            <a:off x="2300733" y="67710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Kreis"/>
          <p:cNvSpPr/>
          <p:nvPr/>
        </p:nvSpPr>
        <p:spPr>
          <a:xfrm>
            <a:off x="1894333" y="58820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Kreis"/>
          <p:cNvSpPr/>
          <p:nvPr/>
        </p:nvSpPr>
        <p:spPr>
          <a:xfrm>
            <a:off x="2846833" y="77743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Kreis"/>
          <p:cNvSpPr/>
          <p:nvPr/>
        </p:nvSpPr>
        <p:spPr>
          <a:xfrm>
            <a:off x="941833" y="4094261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655" name="Verbindungslinie"/>
          <p:cNvCxnSpPr>
            <a:cxnSpLocks/>
            <a:stCxn id="649" idx="7"/>
            <a:endCxn id="654" idx="2"/>
          </p:cNvCxnSpPr>
          <p:nvPr/>
        </p:nvCxnSpPr>
        <p:spPr>
          <a:xfrm flipV="1">
            <a:off x="1362258" y="3491512"/>
            <a:ext cx="3076350" cy="1634293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6" name="Verbindungslinie"/>
          <p:cNvCxnSpPr>
            <a:cxnSpLocks/>
            <a:stCxn id="648" idx="7"/>
          </p:cNvCxnSpPr>
          <p:nvPr/>
        </p:nvCxnSpPr>
        <p:spPr>
          <a:xfrm flipV="1">
            <a:off x="1362258" y="3766528"/>
            <a:ext cx="3076350" cy="2600950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7" name="Verbindungslinie"/>
          <p:cNvCxnSpPr>
            <a:cxnSpLocks/>
            <a:stCxn id="650" idx="7"/>
            <a:endCxn id="654" idx="3"/>
          </p:cNvCxnSpPr>
          <p:nvPr/>
        </p:nvCxnSpPr>
        <p:spPr>
          <a:xfrm flipV="1">
            <a:off x="2835458" y="4333982"/>
            <a:ext cx="1952112" cy="2528796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8" name="Verbindungslinie"/>
          <p:cNvCxnSpPr>
            <a:cxnSpLocks/>
            <a:stCxn id="651" idx="7"/>
          </p:cNvCxnSpPr>
          <p:nvPr/>
        </p:nvCxnSpPr>
        <p:spPr>
          <a:xfrm flipV="1">
            <a:off x="2429058" y="4008102"/>
            <a:ext cx="2112462" cy="1965676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9" name="Verbindungslinie"/>
          <p:cNvCxnSpPr>
            <a:cxnSpLocks/>
            <a:stCxn id="652" idx="7"/>
          </p:cNvCxnSpPr>
          <p:nvPr/>
        </p:nvCxnSpPr>
        <p:spPr>
          <a:xfrm flipV="1">
            <a:off x="3381558" y="4521200"/>
            <a:ext cx="1682139" cy="3344878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60" name="Verbindungslinie"/>
          <p:cNvCxnSpPr>
            <a:cxnSpLocks/>
            <a:stCxn id="653" idx="6"/>
          </p:cNvCxnSpPr>
          <p:nvPr/>
        </p:nvCxnSpPr>
        <p:spPr>
          <a:xfrm flipV="1">
            <a:off x="1568302" y="3309069"/>
            <a:ext cx="2856509" cy="1098426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sp>
        <p:nvSpPr>
          <p:cNvPr id="661" name="MQTT publish/subscribe"/>
          <p:cNvSpPr txBox="1"/>
          <p:nvPr/>
        </p:nvSpPr>
        <p:spPr>
          <a:xfrm>
            <a:off x="919131" y="2845767"/>
            <a:ext cx="290707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D0226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MQTT publish/subscribe</a:t>
            </a:r>
          </a:p>
        </p:txBody>
      </p:sp>
      <p:sp>
        <p:nvSpPr>
          <p:cNvPr id="662" name="Endpoints"/>
          <p:cNvSpPr txBox="1"/>
          <p:nvPr/>
        </p:nvSpPr>
        <p:spPr>
          <a:xfrm>
            <a:off x="311869" y="7433709"/>
            <a:ext cx="188639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D02267"/>
                </a:solidFill>
              </a:defRPr>
            </a:lvl1pPr>
          </a:lstStyle>
          <a:p>
            <a:r>
              <a:t>Endpoints</a:t>
            </a:r>
          </a:p>
        </p:txBody>
      </p:sp>
      <p:pic>
        <p:nvPicPr>
          <p:cNvPr id="673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17" y="7884969"/>
            <a:ext cx="4191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Form"/>
          <p:cNvSpPr/>
          <p:nvPr/>
        </p:nvSpPr>
        <p:spPr>
          <a:xfrm>
            <a:off x="11217244" y="3229291"/>
            <a:ext cx="1083067" cy="1107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5" extrusionOk="0">
                <a:moveTo>
                  <a:pt x="0" y="0"/>
                </a:moveTo>
                <a:lnTo>
                  <a:pt x="0" y="17614"/>
                </a:lnTo>
                <a:lnTo>
                  <a:pt x="0" y="17802"/>
                </a:lnTo>
                <a:lnTo>
                  <a:pt x="54" y="17802"/>
                </a:lnTo>
                <a:cubicBezTo>
                  <a:pt x="188" y="18669"/>
                  <a:pt x="1201" y="19518"/>
                  <a:pt x="3166" y="20180"/>
                </a:cubicBezTo>
                <a:cubicBezTo>
                  <a:pt x="7383" y="21600"/>
                  <a:pt x="14223" y="21600"/>
                  <a:pt x="18441" y="20180"/>
                </a:cubicBezTo>
                <a:cubicBezTo>
                  <a:pt x="20406" y="19518"/>
                  <a:pt x="21412" y="18669"/>
                  <a:pt x="21546" y="17802"/>
                </a:cubicBezTo>
                <a:lnTo>
                  <a:pt x="21600" y="17802"/>
                </a:lnTo>
                <a:lnTo>
                  <a:pt x="21600" y="176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72A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5" name="Backends"/>
          <p:cNvSpPr txBox="1"/>
          <p:nvPr/>
        </p:nvSpPr>
        <p:spPr>
          <a:xfrm>
            <a:off x="10946547" y="4318000"/>
            <a:ext cx="108095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t>Backends</a:t>
            </a:r>
          </a:p>
        </p:txBody>
      </p:sp>
      <p:cxnSp>
        <p:nvCxnSpPr>
          <p:cNvPr id="676" name="Verbindungslinie"/>
          <p:cNvCxnSpPr>
            <a:cxnSpLocks/>
            <a:stCxn id="654" idx="6"/>
            <a:endCxn id="677" idx="2"/>
          </p:cNvCxnSpPr>
          <p:nvPr/>
        </p:nvCxnSpPr>
        <p:spPr>
          <a:xfrm flipV="1">
            <a:off x="6821471" y="3461718"/>
            <a:ext cx="1663414" cy="29794"/>
          </a:xfrm>
          <a:prstGeom prst="straightConnector1">
            <a:avLst/>
          </a:prstGeom>
          <a:ln w="25400">
            <a:solidFill>
              <a:srgbClr val="2AA9DC"/>
            </a:solidFill>
            <a:miter lim="400000"/>
            <a:headEnd type="triangle"/>
            <a:tailEnd type="triangle"/>
          </a:ln>
        </p:spPr>
      </p:cxnSp>
      <p:sp>
        <p:nvSpPr>
          <p:cNvPr id="677" name="Kreis"/>
          <p:cNvSpPr/>
          <p:nvPr/>
        </p:nvSpPr>
        <p:spPr>
          <a:xfrm>
            <a:off x="8484885" y="3125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78" name="Microservices"/>
          <p:cNvSpPr txBox="1"/>
          <p:nvPr/>
        </p:nvSpPr>
        <p:spPr>
          <a:xfrm>
            <a:off x="8015308" y="3818245"/>
            <a:ext cx="161225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Microservices</a:t>
            </a:r>
          </a:p>
        </p:txBody>
      </p:sp>
      <p:cxnSp>
        <p:nvCxnSpPr>
          <p:cNvPr id="679" name="Verbindungslinie"/>
          <p:cNvCxnSpPr>
            <a:cxnSpLocks/>
            <a:stCxn id="677" idx="6"/>
          </p:cNvCxnSpPr>
          <p:nvPr/>
        </p:nvCxnSpPr>
        <p:spPr>
          <a:xfrm flipV="1">
            <a:off x="9157987" y="3459529"/>
            <a:ext cx="1435312" cy="2189"/>
          </a:xfrm>
          <a:prstGeom prst="straightConnector1">
            <a:avLst/>
          </a:prstGeom>
          <a:ln w="25400">
            <a:solidFill>
              <a:srgbClr val="009CD1"/>
            </a:solidFill>
            <a:miter lim="400000"/>
            <a:headEnd type="triangle"/>
            <a:tailEnd type="triangle"/>
          </a:ln>
        </p:spPr>
      </p:cxnSp>
      <p:sp>
        <p:nvSpPr>
          <p:cNvPr id="680" name="AMQP"/>
          <p:cNvSpPr txBox="1"/>
          <p:nvPr/>
        </p:nvSpPr>
        <p:spPr>
          <a:xfrm>
            <a:off x="7253984" y="2927421"/>
            <a:ext cx="89124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AMQP</a:t>
            </a:r>
          </a:p>
        </p:txBody>
      </p:sp>
      <p:pic>
        <p:nvPicPr>
          <p:cNvPr id="681" name="Bild" descr="Bild"/>
          <p:cNvPicPr>
            <a:picLocks noChangeAspect="1"/>
          </p:cNvPicPr>
          <p:nvPr/>
        </p:nvPicPr>
        <p:blipFill>
          <a:blip r:embed="rId4"/>
          <a:srcRect l="11999" t="10395" r="12030" b="9700"/>
          <a:stretch>
            <a:fillRect/>
          </a:stretch>
        </p:blipFill>
        <p:spPr>
          <a:xfrm>
            <a:off x="8622205" y="3239467"/>
            <a:ext cx="398463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599" extrusionOk="0">
                <a:moveTo>
                  <a:pt x="10726" y="0"/>
                </a:moveTo>
                <a:cubicBezTo>
                  <a:pt x="10125" y="0"/>
                  <a:pt x="5" y="4612"/>
                  <a:pt x="0" y="4888"/>
                </a:cubicBezTo>
                <a:cubicBezTo>
                  <a:pt x="-3" y="5020"/>
                  <a:pt x="2252" y="6160"/>
                  <a:pt x="5011" y="7424"/>
                </a:cubicBezTo>
                <a:cubicBezTo>
                  <a:pt x="7770" y="8689"/>
                  <a:pt x="10310" y="9734"/>
                  <a:pt x="10662" y="9736"/>
                </a:cubicBezTo>
                <a:cubicBezTo>
                  <a:pt x="11429" y="9739"/>
                  <a:pt x="21421" y="5232"/>
                  <a:pt x="21410" y="4888"/>
                </a:cubicBezTo>
                <a:cubicBezTo>
                  <a:pt x="21401" y="4610"/>
                  <a:pt x="11325" y="0"/>
                  <a:pt x="10726" y="0"/>
                </a:cubicBezTo>
                <a:close/>
                <a:moveTo>
                  <a:pt x="2580" y="9511"/>
                </a:moveTo>
                <a:cubicBezTo>
                  <a:pt x="2075" y="9511"/>
                  <a:pt x="0" y="10563"/>
                  <a:pt x="0" y="10820"/>
                </a:cubicBezTo>
                <a:cubicBezTo>
                  <a:pt x="0" y="10942"/>
                  <a:pt x="632" y="11318"/>
                  <a:pt x="1407" y="11658"/>
                </a:cubicBezTo>
                <a:cubicBezTo>
                  <a:pt x="2182" y="11999"/>
                  <a:pt x="4547" y="13068"/>
                  <a:pt x="6653" y="14031"/>
                </a:cubicBezTo>
                <a:cubicBezTo>
                  <a:pt x="8758" y="14994"/>
                  <a:pt x="10578" y="15791"/>
                  <a:pt x="10705" y="15790"/>
                </a:cubicBezTo>
                <a:cubicBezTo>
                  <a:pt x="11134" y="15787"/>
                  <a:pt x="21286" y="11074"/>
                  <a:pt x="21367" y="10840"/>
                </a:cubicBezTo>
                <a:cubicBezTo>
                  <a:pt x="21411" y="10713"/>
                  <a:pt x="20884" y="10347"/>
                  <a:pt x="20194" y="10022"/>
                </a:cubicBezTo>
                <a:cubicBezTo>
                  <a:pt x="18701" y="9320"/>
                  <a:pt x="18874" y="9272"/>
                  <a:pt x="14287" y="11392"/>
                </a:cubicBezTo>
                <a:cubicBezTo>
                  <a:pt x="12603" y="12171"/>
                  <a:pt x="11001" y="12824"/>
                  <a:pt x="10726" y="12824"/>
                </a:cubicBezTo>
                <a:cubicBezTo>
                  <a:pt x="10451" y="12824"/>
                  <a:pt x="8575" y="12074"/>
                  <a:pt x="6568" y="11167"/>
                </a:cubicBezTo>
                <a:cubicBezTo>
                  <a:pt x="4560" y="10261"/>
                  <a:pt x="2767" y="9511"/>
                  <a:pt x="2580" y="9511"/>
                </a:cubicBezTo>
                <a:close/>
                <a:moveTo>
                  <a:pt x="2687" y="15299"/>
                </a:moveTo>
                <a:lnTo>
                  <a:pt x="1706" y="15667"/>
                </a:lnTo>
                <a:cubicBezTo>
                  <a:pt x="401" y="16145"/>
                  <a:pt x="-179" y="16560"/>
                  <a:pt x="106" y="16833"/>
                </a:cubicBezTo>
                <a:cubicBezTo>
                  <a:pt x="230" y="16952"/>
                  <a:pt x="2560" y="18077"/>
                  <a:pt x="5288" y="19328"/>
                </a:cubicBezTo>
                <a:cubicBezTo>
                  <a:pt x="8016" y="20579"/>
                  <a:pt x="10457" y="21600"/>
                  <a:pt x="10705" y="21599"/>
                </a:cubicBezTo>
                <a:cubicBezTo>
                  <a:pt x="11408" y="21594"/>
                  <a:pt x="21303" y="16993"/>
                  <a:pt x="21303" y="16669"/>
                </a:cubicBezTo>
                <a:cubicBezTo>
                  <a:pt x="21303" y="16512"/>
                  <a:pt x="20714" y="16125"/>
                  <a:pt x="20002" y="15831"/>
                </a:cubicBezTo>
                <a:lnTo>
                  <a:pt x="18723" y="15299"/>
                </a:lnTo>
                <a:lnTo>
                  <a:pt x="15503" y="16751"/>
                </a:lnTo>
                <a:cubicBezTo>
                  <a:pt x="13734" y="17551"/>
                  <a:pt x="11907" y="18350"/>
                  <a:pt x="11451" y="18531"/>
                </a:cubicBezTo>
                <a:lnTo>
                  <a:pt x="10619" y="18858"/>
                </a:lnTo>
                <a:lnTo>
                  <a:pt x="6653" y="17078"/>
                </a:lnTo>
                <a:lnTo>
                  <a:pt x="2687" y="1529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83" name="Bild" descr="Bil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83" y="6393253"/>
            <a:ext cx="384969" cy="38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Bild" descr="Bil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017" y="6000501"/>
            <a:ext cx="419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Bild" descr="Bil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67" y="5121678"/>
            <a:ext cx="4572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Bild" descr="Bild"/>
          <p:cNvPicPr>
            <a:picLocks noChangeAspect="1"/>
          </p:cNvPicPr>
          <p:nvPr/>
        </p:nvPicPr>
        <p:blipFill>
          <a:blip r:embed="rId8"/>
          <a:srcRect l="3226" t="3162" r="3148" b="3189"/>
          <a:stretch>
            <a:fillRect/>
          </a:stretch>
        </p:blipFill>
        <p:spPr>
          <a:xfrm>
            <a:off x="1026581" y="4176025"/>
            <a:ext cx="456973" cy="457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4" extrusionOk="0">
                <a:moveTo>
                  <a:pt x="9839" y="0"/>
                </a:moveTo>
                <a:cubicBezTo>
                  <a:pt x="7320" y="0"/>
                  <a:pt x="4806" y="1011"/>
                  <a:pt x="2883" y="3022"/>
                </a:cubicBezTo>
                <a:cubicBezTo>
                  <a:pt x="-961" y="7044"/>
                  <a:pt x="-961" y="13555"/>
                  <a:pt x="2883" y="17578"/>
                </a:cubicBezTo>
                <a:cubicBezTo>
                  <a:pt x="6728" y="21600"/>
                  <a:pt x="12950" y="21600"/>
                  <a:pt x="16795" y="17578"/>
                </a:cubicBezTo>
                <a:cubicBezTo>
                  <a:pt x="20639" y="13555"/>
                  <a:pt x="20639" y="7044"/>
                  <a:pt x="16795" y="3022"/>
                </a:cubicBezTo>
                <a:cubicBezTo>
                  <a:pt x="14872" y="1011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87" name="Bild" descr="Bild"/>
          <p:cNvPicPr>
            <a:picLocks noChangeAspect="1"/>
          </p:cNvPicPr>
          <p:nvPr/>
        </p:nvPicPr>
        <p:blipFill>
          <a:blip r:embed="rId8"/>
          <a:srcRect l="3226" t="3162" r="3148" b="3189"/>
          <a:stretch>
            <a:fillRect/>
          </a:stretch>
        </p:blipFill>
        <p:spPr>
          <a:xfrm>
            <a:off x="2385481" y="6857895"/>
            <a:ext cx="456973" cy="457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4" extrusionOk="0">
                <a:moveTo>
                  <a:pt x="9839" y="0"/>
                </a:moveTo>
                <a:cubicBezTo>
                  <a:pt x="7320" y="0"/>
                  <a:pt x="4806" y="1011"/>
                  <a:pt x="2883" y="3022"/>
                </a:cubicBezTo>
                <a:cubicBezTo>
                  <a:pt x="-961" y="7044"/>
                  <a:pt x="-961" y="13555"/>
                  <a:pt x="2883" y="17578"/>
                </a:cubicBezTo>
                <a:cubicBezTo>
                  <a:pt x="6728" y="21600"/>
                  <a:pt x="12950" y="21600"/>
                  <a:pt x="16795" y="17578"/>
                </a:cubicBezTo>
                <a:cubicBezTo>
                  <a:pt x="20639" y="13555"/>
                  <a:pt x="20639" y="7044"/>
                  <a:pt x="16795" y="3022"/>
                </a:cubicBezTo>
                <a:cubicBezTo>
                  <a:pt x="14872" y="1011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93" name="Oval"/>
          <p:cNvSpPr/>
          <p:nvPr/>
        </p:nvSpPr>
        <p:spPr>
          <a:xfrm>
            <a:off x="11217393" y="3015028"/>
            <a:ext cx="1082769" cy="444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4" name="RabbitMQ"/>
          <p:cNvSpPr txBox="1"/>
          <p:nvPr/>
        </p:nvSpPr>
        <p:spPr>
          <a:xfrm>
            <a:off x="4699555" y="2623517"/>
            <a:ext cx="183183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2AA9DC"/>
                </a:solidFill>
              </a:defRPr>
            </a:lvl1pPr>
          </a:lstStyle>
          <a:p>
            <a:r>
              <a:rPr dirty="0"/>
              <a:t>RabbitMQ</a:t>
            </a:r>
          </a:p>
        </p:txBody>
      </p:sp>
      <p:pic>
        <p:nvPicPr>
          <p:cNvPr id="695" name="Bild" descr="Bild"/>
          <p:cNvPicPr>
            <a:picLocks noChangeAspect="1"/>
          </p:cNvPicPr>
          <p:nvPr/>
        </p:nvPicPr>
        <p:blipFill>
          <a:blip r:embed="rId9"/>
          <a:srcRect l="1134" t="2658" r="3310" b="1726"/>
          <a:stretch>
            <a:fillRect/>
          </a:stretch>
        </p:blipFill>
        <p:spPr>
          <a:xfrm>
            <a:off x="5298162" y="3131507"/>
            <a:ext cx="634619" cy="635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90" extrusionOk="0">
                <a:moveTo>
                  <a:pt x="1445" y="0"/>
                </a:moveTo>
                <a:cubicBezTo>
                  <a:pt x="408" y="-8"/>
                  <a:pt x="149" y="81"/>
                  <a:pt x="81" y="338"/>
                </a:cubicBezTo>
                <a:cubicBezTo>
                  <a:pt x="41" y="490"/>
                  <a:pt x="3" y="5258"/>
                  <a:pt x="0" y="10930"/>
                </a:cubicBezTo>
                <a:cubicBezTo>
                  <a:pt x="-3" y="18403"/>
                  <a:pt x="30" y="21288"/>
                  <a:pt x="135" y="21414"/>
                </a:cubicBezTo>
                <a:cubicBezTo>
                  <a:pt x="255" y="21559"/>
                  <a:pt x="2096" y="21592"/>
                  <a:pt x="10776" y="21590"/>
                </a:cubicBezTo>
                <a:cubicBezTo>
                  <a:pt x="16540" y="21588"/>
                  <a:pt x="21318" y="21548"/>
                  <a:pt x="21403" y="21495"/>
                </a:cubicBezTo>
                <a:cubicBezTo>
                  <a:pt x="21523" y="21420"/>
                  <a:pt x="21587" y="18274"/>
                  <a:pt x="21592" y="15126"/>
                </a:cubicBezTo>
                <a:cubicBezTo>
                  <a:pt x="21597" y="11979"/>
                  <a:pt x="21537" y="8820"/>
                  <a:pt x="21417" y="8744"/>
                </a:cubicBezTo>
                <a:cubicBezTo>
                  <a:pt x="21321" y="8683"/>
                  <a:pt x="19483" y="8637"/>
                  <a:pt x="17325" y="8636"/>
                </a:cubicBezTo>
                <a:cubicBezTo>
                  <a:pt x="14390" y="8635"/>
                  <a:pt x="13341" y="8594"/>
                  <a:pt x="13180" y="8474"/>
                </a:cubicBezTo>
                <a:cubicBezTo>
                  <a:pt x="12986" y="8331"/>
                  <a:pt x="12966" y="7888"/>
                  <a:pt x="12936" y="4210"/>
                </a:cubicBezTo>
                <a:lnTo>
                  <a:pt x="12909" y="108"/>
                </a:lnTo>
                <a:lnTo>
                  <a:pt x="10843" y="108"/>
                </a:lnTo>
                <a:lnTo>
                  <a:pt x="8791" y="108"/>
                </a:lnTo>
                <a:lnTo>
                  <a:pt x="8764" y="4143"/>
                </a:lnTo>
                <a:cubicBezTo>
                  <a:pt x="8734" y="7670"/>
                  <a:pt x="8705" y="8203"/>
                  <a:pt x="8521" y="8407"/>
                </a:cubicBezTo>
                <a:cubicBezTo>
                  <a:pt x="8204" y="8756"/>
                  <a:pt x="4895" y="8756"/>
                  <a:pt x="4578" y="8407"/>
                </a:cubicBezTo>
                <a:cubicBezTo>
                  <a:pt x="4394" y="8203"/>
                  <a:pt x="4365" y="7670"/>
                  <a:pt x="4335" y="4143"/>
                </a:cubicBezTo>
                <a:lnTo>
                  <a:pt x="4308" y="108"/>
                </a:lnTo>
                <a:lnTo>
                  <a:pt x="2755" y="41"/>
                </a:lnTo>
                <a:cubicBezTo>
                  <a:pt x="2215" y="18"/>
                  <a:pt x="1791" y="3"/>
                  <a:pt x="1445" y="0"/>
                </a:cubicBezTo>
                <a:close/>
                <a:moveTo>
                  <a:pt x="15043" y="12994"/>
                </a:moveTo>
                <a:cubicBezTo>
                  <a:pt x="15964" y="12990"/>
                  <a:pt x="16902" y="13033"/>
                  <a:pt x="17082" y="13129"/>
                </a:cubicBezTo>
                <a:cubicBezTo>
                  <a:pt x="17310" y="13251"/>
                  <a:pt x="17339" y="13421"/>
                  <a:pt x="17339" y="15099"/>
                </a:cubicBezTo>
                <a:cubicBezTo>
                  <a:pt x="17339" y="16352"/>
                  <a:pt x="17282" y="16978"/>
                  <a:pt x="17176" y="17083"/>
                </a:cubicBezTo>
                <a:cubicBezTo>
                  <a:pt x="17071" y="17189"/>
                  <a:pt x="16427" y="17231"/>
                  <a:pt x="15124" y="17231"/>
                </a:cubicBezTo>
                <a:cubicBezTo>
                  <a:pt x="13381" y="17231"/>
                  <a:pt x="13221" y="17217"/>
                  <a:pt x="13099" y="16988"/>
                </a:cubicBezTo>
                <a:cubicBezTo>
                  <a:pt x="12907" y="16630"/>
                  <a:pt x="12931" y="13351"/>
                  <a:pt x="13126" y="13156"/>
                </a:cubicBezTo>
                <a:cubicBezTo>
                  <a:pt x="13223" y="13059"/>
                  <a:pt x="14122" y="12999"/>
                  <a:pt x="15043" y="1299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96" name="Message broker"/>
          <p:cNvSpPr txBox="1"/>
          <p:nvPr/>
        </p:nvSpPr>
        <p:spPr>
          <a:xfrm>
            <a:off x="4614676" y="3690317"/>
            <a:ext cx="200159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2AA9DC"/>
                </a:solidFill>
              </a:defRPr>
            </a:lvl1pPr>
          </a:lstStyle>
          <a:p>
            <a:r>
              <a:rPr dirty="0"/>
              <a:t>Message broker</a:t>
            </a:r>
          </a:p>
        </p:txBody>
      </p:sp>
      <p:sp>
        <p:nvSpPr>
          <p:cNvPr id="697" name="Abgerundetes Rechteck"/>
          <p:cNvSpPr/>
          <p:nvPr/>
        </p:nvSpPr>
        <p:spPr>
          <a:xfrm>
            <a:off x="3986875" y="1993289"/>
            <a:ext cx="8726447" cy="2936857"/>
          </a:xfrm>
          <a:prstGeom prst="roundRect">
            <a:avLst>
              <a:gd name="adj" fmla="val 10756"/>
            </a:avLst>
          </a:prstGeom>
          <a:ln w="127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698" name="Bild" descr="Bil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5527" y="1334001"/>
            <a:ext cx="1424621" cy="128266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699" name="Bild" descr="Bil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8109" y="6841307"/>
            <a:ext cx="1421717" cy="1326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Bild" descr="Bil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5251" y="7143791"/>
            <a:ext cx="1495411" cy="149541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User"/>
          <p:cNvSpPr txBox="1"/>
          <p:nvPr/>
        </p:nvSpPr>
        <p:spPr>
          <a:xfrm>
            <a:off x="11545603" y="8122549"/>
            <a:ext cx="7547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User</a:t>
            </a:r>
          </a:p>
        </p:txBody>
      </p:sp>
      <p:sp>
        <p:nvSpPr>
          <p:cNvPr id="713" name="Verbindungslinie"/>
          <p:cNvSpPr/>
          <p:nvPr/>
        </p:nvSpPr>
        <p:spPr>
          <a:xfrm>
            <a:off x="10161611" y="5118854"/>
            <a:ext cx="1250978" cy="1722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779" y="4647"/>
                  <a:pt x="19979" y="11847"/>
                  <a:pt x="21600" y="21600"/>
                </a:cubicBezTo>
              </a:path>
            </a:pathLst>
          </a:custGeom>
          <a:ln w="25400">
            <a:solidFill>
              <a:srgbClr val="BFBFB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703" name="HTML &amp;…"/>
          <p:cNvSpPr txBox="1"/>
          <p:nvPr/>
        </p:nvSpPr>
        <p:spPr>
          <a:xfrm>
            <a:off x="11043481" y="5454560"/>
            <a:ext cx="10884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solidFill>
                  <a:srgbClr val="878787"/>
                </a:solidFill>
              </a:defRPr>
            </a:pPr>
            <a:r>
              <a:rPr lang="fr-CH" dirty="0"/>
              <a:t>HTTP</a:t>
            </a:r>
            <a:r>
              <a:rPr dirty="0"/>
              <a:t> &amp;</a:t>
            </a:r>
          </a:p>
          <a:p>
            <a:pPr algn="l">
              <a:defRPr sz="1800">
                <a:solidFill>
                  <a:srgbClr val="878787"/>
                </a:solidFill>
              </a:defRPr>
            </a:pPr>
            <a:r>
              <a:rPr dirty="0"/>
              <a:t>  REST API</a:t>
            </a:r>
          </a:p>
        </p:txBody>
      </p:sp>
      <p:sp>
        <p:nvSpPr>
          <p:cNvPr id="707" name="Kreis"/>
          <p:cNvSpPr/>
          <p:nvPr/>
        </p:nvSpPr>
        <p:spPr>
          <a:xfrm>
            <a:off x="9389817" y="4638294"/>
            <a:ext cx="673101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708" name="Kreis"/>
          <p:cNvSpPr/>
          <p:nvPr/>
        </p:nvSpPr>
        <p:spPr>
          <a:xfrm>
            <a:off x="9505061" y="4642373"/>
            <a:ext cx="673101" cy="673102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pic>
        <p:nvPicPr>
          <p:cNvPr id="709" name="Bild" descr="Bild"/>
          <p:cNvPicPr>
            <a:picLocks noChangeAspect="1"/>
          </p:cNvPicPr>
          <p:nvPr/>
        </p:nvPicPr>
        <p:blipFill>
          <a:blip r:embed="rId13">
            <a:alphaModFix amt="83050"/>
          </a:blip>
          <a:stretch>
            <a:fillRect/>
          </a:stretch>
        </p:blipFill>
        <p:spPr>
          <a:xfrm>
            <a:off x="9606661" y="4743973"/>
            <a:ext cx="4699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REST Proxy"/>
          <p:cNvSpPr txBox="1"/>
          <p:nvPr/>
        </p:nvSpPr>
        <p:spPr>
          <a:xfrm>
            <a:off x="8886221" y="5309218"/>
            <a:ext cx="1910779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rPr dirty="0"/>
              <a:t>REST </a:t>
            </a:r>
            <a:r>
              <a:rPr lang="fr-CH" dirty="0"/>
              <a:t>Controller</a:t>
            </a:r>
            <a:endParaRPr dirty="0"/>
          </a:p>
        </p:txBody>
      </p:sp>
      <p:cxnSp>
        <p:nvCxnSpPr>
          <p:cNvPr id="711" name="Verbindungslinie"/>
          <p:cNvCxnSpPr>
            <a:cxnSpLocks/>
            <a:endCxn id="707" idx="2"/>
          </p:cNvCxnSpPr>
          <p:nvPr/>
        </p:nvCxnSpPr>
        <p:spPr>
          <a:xfrm>
            <a:off x="6708244" y="3962422"/>
            <a:ext cx="2681573" cy="1012423"/>
          </a:xfrm>
          <a:prstGeom prst="straightConnector1">
            <a:avLst/>
          </a:prstGeom>
          <a:ln w="25400">
            <a:solidFill>
              <a:srgbClr val="009A65"/>
            </a:solidFill>
            <a:miter lim="400000"/>
            <a:headEnd type="triangle"/>
            <a:tailEnd type="triangle"/>
          </a:ln>
        </p:spPr>
      </p:cxnSp>
      <p:sp>
        <p:nvSpPr>
          <p:cNvPr id="712" name="AMQP RPC"/>
          <p:cNvSpPr txBox="1"/>
          <p:nvPr/>
        </p:nvSpPr>
        <p:spPr>
          <a:xfrm rot="1230000">
            <a:off x="7533816" y="4079120"/>
            <a:ext cx="809517" cy="42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100">
                <a:solidFill>
                  <a:srgbClr val="009A6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AMQP</a:t>
            </a:r>
          </a:p>
        </p:txBody>
      </p:sp>
      <p:sp>
        <p:nvSpPr>
          <p:cNvPr id="654" name="Kreis"/>
          <p:cNvSpPr/>
          <p:nvPr/>
        </p:nvSpPr>
        <p:spPr>
          <a:xfrm>
            <a:off x="4438608" y="2300080"/>
            <a:ext cx="2382863" cy="2382864"/>
          </a:xfrm>
          <a:prstGeom prst="ellipse">
            <a:avLst/>
          </a:prstGeom>
          <a:ln w="25400">
            <a:solidFill>
              <a:srgbClr val="2AA9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D54983"/>
                </a:solidFill>
              </a:defRPr>
            </a:pPr>
            <a:endParaRPr/>
          </a:p>
        </p:txBody>
      </p:sp>
      <p:pic>
        <p:nvPicPr>
          <p:cNvPr id="1034" name="Picture 10" descr="https://upload.wikimedia.org/wikipedia/commons/thumb/4/44/Spring_Framework_Logo_2018.svg/1280px-Spring_Framework_Logo_2018.svg.png">
            <a:extLst>
              <a:ext uri="{FF2B5EF4-FFF2-40B4-BE49-F238E27FC236}">
                <a16:creationId xmlns:a16="http://schemas.microsoft.com/office/drawing/2014/main" id="{E397DCFD-48AD-4319-B597-9B679BACF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32"/>
          <a:stretch/>
        </p:blipFill>
        <p:spPr bwMode="auto">
          <a:xfrm>
            <a:off x="9157987" y="3496257"/>
            <a:ext cx="448674" cy="3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9" name="Bild" descr="Bil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97619" y="7143791"/>
            <a:ext cx="469901" cy="4699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9" name="Verbindungslinie">
            <a:extLst>
              <a:ext uri="{FF2B5EF4-FFF2-40B4-BE49-F238E27FC236}">
                <a16:creationId xmlns:a16="http://schemas.microsoft.com/office/drawing/2014/main" id="{F68B2DA1-6C72-4747-9108-60F40CB63A78}"/>
              </a:ext>
            </a:extLst>
          </p:cNvPr>
          <p:cNvCxnSpPr>
            <a:cxnSpLocks/>
            <a:endCxn id="699" idx="1"/>
          </p:cNvCxnSpPr>
          <p:nvPr/>
        </p:nvCxnSpPr>
        <p:spPr>
          <a:xfrm>
            <a:off x="6482373" y="4404734"/>
            <a:ext cx="4225736" cy="3099989"/>
          </a:xfrm>
          <a:prstGeom prst="straightConnector1">
            <a:avLst/>
          </a:prstGeom>
          <a:ln w="25400">
            <a:solidFill>
              <a:srgbClr val="009A65"/>
            </a:solidFill>
            <a:miter lim="400000"/>
            <a:headEnd type="triangle"/>
            <a:tailEnd type="triangle"/>
          </a:ln>
        </p:spPr>
      </p:cxnSp>
      <p:sp>
        <p:nvSpPr>
          <p:cNvPr id="61" name="MQTT publish/subscribe">
            <a:extLst>
              <a:ext uri="{FF2B5EF4-FFF2-40B4-BE49-F238E27FC236}">
                <a16:creationId xmlns:a16="http://schemas.microsoft.com/office/drawing/2014/main" id="{5824BBCF-98F7-4CBE-A348-C04ED3134DC1}"/>
              </a:ext>
            </a:extLst>
          </p:cNvPr>
          <p:cNvSpPr txBox="1"/>
          <p:nvPr/>
        </p:nvSpPr>
        <p:spPr>
          <a:xfrm rot="2150900">
            <a:off x="7114053" y="5762439"/>
            <a:ext cx="2125582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D0226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solidFill>
                  <a:srgbClr val="009A65"/>
                </a:solidFill>
              </a:rPr>
              <a:t>MQTT </a:t>
            </a:r>
            <a:endParaRPr lang="fr-CH" dirty="0">
              <a:solidFill>
                <a:srgbClr val="009A65"/>
              </a:solidFill>
            </a:endParaRPr>
          </a:p>
          <a:p>
            <a:r>
              <a:rPr dirty="0">
                <a:solidFill>
                  <a:srgbClr val="009A65"/>
                </a:solidFill>
              </a:rPr>
              <a:t>publish/subscribe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064937A8-2C7C-4E75-9127-21A05FE7A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20"/>
          <a:stretch/>
        </p:blipFill>
        <p:spPr bwMode="auto">
          <a:xfrm>
            <a:off x="11580636" y="3524145"/>
            <a:ext cx="364182" cy="7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414141"/>
      </a:dk1>
      <a:lt1>
        <a:srgbClr val="240041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Showroom">
  <a:themeElements>
    <a:clrScheme name="Showroom">
      <a:dk1>
        <a:srgbClr val="414141"/>
      </a:dk1>
      <a:lt1>
        <a:srgbClr val="240041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1051</Words>
  <Application>Microsoft Office PowerPoint</Application>
  <PresentationFormat>Personnalisé</PresentationFormat>
  <Paragraphs>325</Paragraphs>
  <Slides>24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5" baseType="lpstr">
      <vt:lpstr>Arial</vt:lpstr>
      <vt:lpstr>Arista 2.0 Alternate</vt:lpstr>
      <vt:lpstr>Arista 2.0 Light</vt:lpstr>
      <vt:lpstr>Avenir Roman</vt:lpstr>
      <vt:lpstr>Gill Sans</vt:lpstr>
      <vt:lpstr>Gill Sans Light</vt:lpstr>
      <vt:lpstr>Gill Sans SemiBold</vt:lpstr>
      <vt:lpstr>Helvetica</vt:lpstr>
      <vt:lpstr>Menlo</vt:lpstr>
      <vt:lpstr>Showroom</vt:lpstr>
      <vt:lpstr>1_Showroom</vt:lpstr>
      <vt:lpstr>Présentation PowerPoint</vt:lpstr>
      <vt:lpstr>Présentation PowerPoint</vt:lpstr>
      <vt:lpstr>Motivation for cloud.iO</vt:lpstr>
      <vt:lpstr>Présentation PowerPoint</vt:lpstr>
      <vt:lpstr>cloud.iO environment</vt:lpstr>
      <vt:lpstr>cloud.iO features</vt:lpstr>
      <vt:lpstr>Présentation PowerPoint</vt:lpstr>
      <vt:lpstr>cloud.iO components</vt:lpstr>
      <vt:lpstr>Overview</vt:lpstr>
      <vt:lpstr>Backends</vt:lpstr>
      <vt:lpstr>Endpoint structure</vt:lpstr>
      <vt:lpstr>Topic / Json Object model</vt:lpstr>
      <vt:lpstr>Topic / Json Object model</vt:lpstr>
      <vt:lpstr>Présentation PowerPoint</vt:lpstr>
      <vt:lpstr>Device Monitoring</vt:lpstr>
      <vt:lpstr>RESTful API</vt:lpstr>
      <vt:lpstr>Logging</vt:lpstr>
      <vt:lpstr>Remote Jobs Execution</vt:lpstr>
      <vt:lpstr>Remote Jobs Execution</vt:lpstr>
      <vt:lpstr>W3C compatibility</vt:lpstr>
      <vt:lpstr>Endpoint Library</vt:lpstr>
      <vt:lpstr>Who is using cloud.iO?</vt:lpstr>
      <vt:lpstr>Open source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Bonvin</dc:creator>
  <cp:lastModifiedBy>Lucas Bonvin</cp:lastModifiedBy>
  <cp:revision>135</cp:revision>
  <cp:lastPrinted>2019-11-20T10:30:26Z</cp:lastPrinted>
  <dcterms:modified xsi:type="dcterms:W3CDTF">2020-02-29T15:23:17Z</dcterms:modified>
</cp:coreProperties>
</file>